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Arti Ja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73CFE3-50D1-48F6-992E-2998CD443CC1}">
  <a:tblStyle styleId="{6E73CFE3-50D1-48F6-992E-2998CD443CC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4-24T14:35:13.646">
    <p:pos x="196" y="280"/>
    <p:text>Motivation: Why is this project important
Scope: What exactly is the technical formulation of the problem you are solving</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4-24T16:45:39.101">
    <p:pos x="196" y="280"/>
    <p:text>Prior work</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4-29T15:49:10.427">
    <p:pos x="196" y="725"/>
    <p:text>Unblurring/denoising image (MPRNet), contrast enhancement, and then K-means clustering, based on the color similarity, which was used for the pixel cluster averaging in a process of manual noise reduction.</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4-29T15:53:02.070">
    <p:pos x="112" y="445"/>
    <p:text>Easy to pull off-the-shelf and finetune on GTSRB dataset</p:text>
  </p:cm>
  <p:cm authorId="0" idx="5" dt="2024-04-29T15:53:02.070">
    <p:pos x="112" y="445"/>
    <p:text>over 43 classes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4-30T01:05:48.970">
    <p:pos x="196" y="86"/>
    <p:text>maybe we move this slide to extra slides since there's nothing to talk about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d0d0c55af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d0d0c55af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0dd6775e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d0dd6775e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89.61%</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d053efa57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d053efa57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d053efa57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d053efa57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d053efa57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d053efa57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d053efa57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d053efa57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ff204f155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f204f155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053efa57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d053efa57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ff204f155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ff204f155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ff204f155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ff204f155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cf2bddbe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cf2bddbe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we’ve learned in a previous homework assignment, adversarial attacks on ML models can easily cause misclassifications by the model. There are many scenarios where this can be </a:t>
            </a:r>
            <a:r>
              <a:rPr lang="en"/>
              <a:t>catastrophic, for example during traffic sign classification. Obviously, if a car misclassified a traffic sign, this would lead to the way taking the wrong action or inaction.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project originally started as a way to uncover the manipulations in adversarial images but then transitioned into running experiments of trying our various conditioning techniques to explore if it’s possible to strengthen classification at inference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there are many different types of attacks, we focused on the exploration of a black box evasion attack where the attack has no access to the model’s parameters and the data is manipulated during deployment.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Nithu</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d053efa57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d053efa57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d053efa57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d053efa57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cf2bddbe3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cf2bddbe3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d10036855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d10036855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ff204f155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f204f155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cf2bddbe3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cf2bddbe3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cf2bddbe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cf2bddbe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Nithu</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d053efa57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d053efa57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cf2bddbe3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cf2bddbe3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595959"/>
                </a:solidFill>
              </a:rPr>
              <a:t>Use the low-level features of images to help our model classify the perturbed images correctly?</a:t>
            </a:r>
            <a:endParaRPr sz="1200">
              <a:solidFill>
                <a:srgbClr val="595959"/>
              </a:solidFill>
            </a:endParaRPr>
          </a:p>
          <a:p>
            <a:pPr indent="0" lvl="0" marL="0" rtl="0" algn="l">
              <a:spcBef>
                <a:spcPts val="0"/>
              </a:spcBef>
              <a:spcAft>
                <a:spcPts val="0"/>
              </a:spcAft>
              <a:buClr>
                <a:schemeClr val="dk1"/>
              </a:buClr>
              <a:buSzPts val="1100"/>
              <a:buFont typeface="Arial"/>
              <a:buNone/>
            </a:pPr>
            <a:r>
              <a:t/>
            </a:r>
            <a:endParaRPr sz="1200">
              <a:solidFill>
                <a:srgbClr val="595959"/>
              </a:solidFill>
            </a:endParaRPr>
          </a:p>
          <a:p>
            <a:pPr indent="-304800" lvl="1" marL="914400" rtl="0" algn="l">
              <a:spcBef>
                <a:spcPts val="0"/>
              </a:spcBef>
              <a:spcAft>
                <a:spcPts val="0"/>
              </a:spcAft>
              <a:buClr>
                <a:srgbClr val="595959"/>
              </a:buClr>
              <a:buSzPts val="1200"/>
              <a:buChar char="○"/>
            </a:pPr>
            <a:r>
              <a:rPr lang="en" sz="1200">
                <a:solidFill>
                  <a:srgbClr val="595959"/>
                </a:solidFill>
              </a:rPr>
              <a:t>Use Canny edge detection to extract edges of images and use this additional input to try and mitigate classification errors due to attacks</a:t>
            </a:r>
            <a:r>
              <a:rPr lang="en" sz="1200">
                <a:solidFill>
                  <a:srgbClr val="595959"/>
                </a:solidFill>
              </a:rPr>
              <a:t> because the edge detection should not be affected by the perturbation as the high level features</a:t>
            </a:r>
            <a:endParaRPr sz="12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595959"/>
                </a:solidFill>
              </a:rPr>
              <a:t>Solution: </a:t>
            </a:r>
            <a:endParaRPr sz="1200">
              <a:solidFill>
                <a:srgbClr val="595959"/>
              </a:solidFill>
            </a:endParaRPr>
          </a:p>
          <a:p>
            <a:pPr indent="-304800" lvl="0" marL="457200" rtl="0" algn="l">
              <a:lnSpc>
                <a:spcPct val="115000"/>
              </a:lnSpc>
              <a:spcBef>
                <a:spcPts val="1200"/>
              </a:spcBef>
              <a:spcAft>
                <a:spcPts val="0"/>
              </a:spcAft>
              <a:buClr>
                <a:srgbClr val="595959"/>
              </a:buClr>
              <a:buSzPts val="1200"/>
              <a:buChar char="●"/>
            </a:pPr>
            <a:r>
              <a:rPr lang="en" sz="1200">
                <a:solidFill>
                  <a:srgbClr val="595959"/>
                </a:solidFill>
              </a:rPr>
              <a:t>Concatenate the canny image to the original input before passing it to the model as a way of conditioning input on canny edges</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MPRNet: </a:t>
            </a:r>
            <a:endParaRPr sz="1200">
              <a:solidFill>
                <a:srgbClr val="595959"/>
              </a:solidFill>
            </a:endParaRPr>
          </a:p>
          <a:p>
            <a:pPr indent="0" lvl="0" marL="914400" rtl="0" algn="l">
              <a:lnSpc>
                <a:spcPct val="115000"/>
              </a:lnSpc>
              <a:spcBef>
                <a:spcPts val="1200"/>
              </a:spcBef>
              <a:spcAft>
                <a:spcPts val="0"/>
              </a:spcAft>
              <a:buNone/>
            </a:pPr>
            <a:r>
              <a:t/>
            </a:r>
            <a:endParaRPr sz="1200">
              <a:solidFill>
                <a:srgbClr val="595959"/>
              </a:solidFill>
            </a:endParaRPr>
          </a:p>
          <a:p>
            <a:pPr indent="0" lvl="0" marL="457200" rtl="0" algn="l">
              <a:lnSpc>
                <a:spcPct val="115000"/>
              </a:lnSpc>
              <a:spcBef>
                <a:spcPts val="1200"/>
              </a:spcBef>
              <a:spcAft>
                <a:spcPts val="0"/>
              </a:spcAft>
              <a:buClr>
                <a:schemeClr val="dk1"/>
              </a:buClr>
              <a:buSzPts val="1100"/>
              <a:buFont typeface="Arial"/>
              <a:buNone/>
            </a:pPr>
            <a:r>
              <a:t/>
            </a:r>
            <a:endParaRPr sz="1200">
              <a:solidFill>
                <a:srgbClr val="595959"/>
              </a:solidFill>
            </a:endParaRPr>
          </a:p>
          <a:p>
            <a:pPr indent="-304800" lvl="0" marL="457200" rtl="0" algn="l">
              <a:lnSpc>
                <a:spcPct val="115000"/>
              </a:lnSpc>
              <a:spcBef>
                <a:spcPts val="1200"/>
              </a:spcBef>
              <a:spcAft>
                <a:spcPts val="0"/>
              </a:spcAft>
              <a:buClr>
                <a:srgbClr val="595959"/>
              </a:buClr>
              <a:buSzPts val="1200"/>
              <a:buChar char="●"/>
            </a:pPr>
            <a:r>
              <a:rPr lang="en" sz="1200">
                <a:solidFill>
                  <a:srgbClr val="595959"/>
                </a:solidFill>
              </a:rPr>
              <a:t>Ensembling separate classifiers/sub-neural networks - one for edged image, one for normal input</a:t>
            </a:r>
            <a:endParaRPr sz="1200">
              <a:solidFill>
                <a:srgbClr val="595959"/>
              </a:solidFill>
            </a:endParaRPr>
          </a:p>
          <a:p>
            <a:pPr indent="0" lvl="0" marL="914400" rtl="0" algn="l">
              <a:lnSpc>
                <a:spcPct val="115000"/>
              </a:lnSpc>
              <a:spcBef>
                <a:spcPts val="1200"/>
              </a:spcBef>
              <a:spcAft>
                <a:spcPts val="0"/>
              </a:spcAft>
              <a:buClr>
                <a:schemeClr val="dk1"/>
              </a:buClr>
              <a:buSzPts val="1100"/>
              <a:buFont typeface="Arial"/>
              <a:buNone/>
            </a:pPr>
            <a:r>
              <a:rPr lang="en" sz="1200">
                <a:solidFill>
                  <a:srgbClr val="595959"/>
                </a:solidFill>
              </a:rPr>
              <a:t> </a:t>
            </a:r>
            <a:endParaRPr sz="1200">
              <a:solidFill>
                <a:srgbClr val="595959"/>
              </a:solidFill>
            </a:endParaRPr>
          </a:p>
          <a:p>
            <a:pPr indent="0" lvl="0" marL="0" rtl="0" algn="l">
              <a:spcBef>
                <a:spcPts val="1200"/>
              </a:spcBef>
              <a:spcAft>
                <a:spcPts val="0"/>
              </a:spcAft>
              <a:buNone/>
            </a:pPr>
            <a:r>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cf2bddbe3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cf2bddbe3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8f4b2f5bb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8f4b2f5bb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d053efa57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d053efa57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f2bddbe3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cf2bddbe3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7.png"/><Relationship Id="rId10" Type="http://schemas.openxmlformats.org/officeDocument/2006/relationships/image" Target="../media/image29.png"/><Relationship Id="rId9" Type="http://schemas.openxmlformats.org/officeDocument/2006/relationships/image" Target="../media/image30.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debuggercafe.com/traffic-sign-recognition-using-pytorch-and-deep-learning/" TargetMode="External"/><Relationship Id="rId4" Type="http://schemas.openxmlformats.org/officeDocument/2006/relationships/hyperlink" Target="https://debuggercafe.com/traffic-sign-recognition-using-pytorch-and-deep-learning/" TargetMode="External"/><Relationship Id="rId5" Type="http://schemas.openxmlformats.org/officeDocument/2006/relationships/hyperlink" Target="https://github.com/Ronny-22-Code/Color-Extraction-and-Image-Segmentation.git" TargetMode="External"/><Relationship Id="rId6" Type="http://schemas.openxmlformats.org/officeDocument/2006/relationships/hyperlink" Target="https://github.com/Ronny-22-Code/Color-Extraction-and-Image-Segmentation.gi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5.xml"/><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9.png"/><Relationship Id="rId8"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3" name="Shape 53"/>
        <p:cNvGrpSpPr/>
        <p:nvPr/>
      </p:nvGrpSpPr>
      <p:grpSpPr>
        <a:xfrm>
          <a:off x="0" y="0"/>
          <a:ext cx="0" cy="0"/>
          <a:chOff x="0" y="0"/>
          <a:chExt cx="0" cy="0"/>
        </a:xfrm>
      </p:grpSpPr>
      <p:sp>
        <p:nvSpPr>
          <p:cNvPr id="54" name="Google Shape;54;p13"/>
          <p:cNvSpPr/>
          <p:nvPr/>
        </p:nvSpPr>
        <p:spPr>
          <a:xfrm>
            <a:off x="886800" y="3031200"/>
            <a:ext cx="7379400" cy="7926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D9EAD3"/>
              </a:highlight>
            </a:endParaRPr>
          </a:p>
        </p:txBody>
      </p:sp>
      <p:sp>
        <p:nvSpPr>
          <p:cNvPr id="55" name="Google Shape;55;p13"/>
          <p:cNvSpPr/>
          <p:nvPr/>
        </p:nvSpPr>
        <p:spPr>
          <a:xfrm>
            <a:off x="886800" y="1061975"/>
            <a:ext cx="7379400" cy="17082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D9EAD3"/>
              </a:highlight>
            </a:endParaRPr>
          </a:p>
        </p:txBody>
      </p:sp>
      <p:sp>
        <p:nvSpPr>
          <p:cNvPr id="56" name="Google Shape;56;p13"/>
          <p:cNvSpPr/>
          <p:nvPr/>
        </p:nvSpPr>
        <p:spPr>
          <a:xfrm>
            <a:off x="934800" y="1121750"/>
            <a:ext cx="7274400" cy="15807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D9EAD3"/>
              </a:highlight>
            </a:endParaRPr>
          </a:p>
        </p:txBody>
      </p:sp>
      <p:sp>
        <p:nvSpPr>
          <p:cNvPr id="57" name="Google Shape;57;p13"/>
          <p:cNvSpPr txBox="1"/>
          <p:nvPr>
            <p:ph type="ctrTitle"/>
          </p:nvPr>
        </p:nvSpPr>
        <p:spPr>
          <a:xfrm>
            <a:off x="934800" y="1121750"/>
            <a:ext cx="7274400" cy="158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Robust Adversarial Image Detection in Classification</a:t>
            </a:r>
            <a:endParaRPr>
              <a:latin typeface="Times New Roman"/>
              <a:ea typeface="Times New Roman"/>
              <a:cs typeface="Times New Roman"/>
              <a:sym typeface="Times New Roman"/>
            </a:endParaRPr>
          </a:p>
        </p:txBody>
      </p:sp>
      <p:sp>
        <p:nvSpPr>
          <p:cNvPr id="58" name="Google Shape;58;p13"/>
          <p:cNvSpPr/>
          <p:nvPr/>
        </p:nvSpPr>
        <p:spPr>
          <a:xfrm>
            <a:off x="934800" y="3104000"/>
            <a:ext cx="7274400" cy="6585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D9EAD3"/>
              </a:highlight>
            </a:endParaRPr>
          </a:p>
        </p:txBody>
      </p:sp>
      <p:sp>
        <p:nvSpPr>
          <p:cNvPr id="59" name="Google Shape;59;p13"/>
          <p:cNvSpPr txBox="1"/>
          <p:nvPr>
            <p:ph idx="1" type="subTitle"/>
          </p:nvPr>
        </p:nvSpPr>
        <p:spPr>
          <a:xfrm>
            <a:off x="311700" y="31040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Times New Roman"/>
                <a:ea typeface="Times New Roman"/>
                <a:cs typeface="Times New Roman"/>
                <a:sym typeface="Times New Roman"/>
              </a:rPr>
              <a:t>Arti Jain, Grant Ovsepyan, Nithanth Ram</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143" name="Shape 143"/>
        <p:cNvGrpSpPr/>
        <p:nvPr/>
      </p:nvGrpSpPr>
      <p:grpSpPr>
        <a:xfrm>
          <a:off x="0" y="0"/>
          <a:ext cx="0" cy="0"/>
          <a:chOff x="0" y="0"/>
          <a:chExt cx="0" cy="0"/>
        </a:xfrm>
      </p:grpSpPr>
      <p:sp>
        <p:nvSpPr>
          <p:cNvPr id="144" name="Google Shape;144;p22"/>
          <p:cNvSpPr txBox="1"/>
          <p:nvPr>
            <p:ph type="title"/>
          </p:nvPr>
        </p:nvSpPr>
        <p:spPr>
          <a:xfrm>
            <a:off x="311700" y="204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solidFill>
                  <a:srgbClr val="274E13"/>
                </a:solidFill>
              </a:rPr>
              <a:t>Solution Space </a:t>
            </a:r>
            <a:r>
              <a:rPr lang="en">
                <a:solidFill>
                  <a:schemeClr val="dk2"/>
                </a:solidFill>
              </a:rPr>
              <a:t>(</a:t>
            </a:r>
            <a:r>
              <a:rPr lang="en"/>
              <a:t>MobileNetV3</a:t>
            </a:r>
            <a:r>
              <a:rPr lang="en">
                <a:solidFill>
                  <a:schemeClr val="dk2"/>
                </a:solidFill>
              </a:rPr>
              <a:t>)</a:t>
            </a:r>
            <a:endParaRPr b="1">
              <a:solidFill>
                <a:srgbClr val="274E13"/>
              </a:solidFill>
            </a:endParaRPr>
          </a:p>
        </p:txBody>
      </p:sp>
      <p:pic>
        <p:nvPicPr>
          <p:cNvPr id="145" name="Google Shape;145;p22"/>
          <p:cNvPicPr preferRelativeResize="0"/>
          <p:nvPr/>
        </p:nvPicPr>
        <p:blipFill>
          <a:blip r:embed="rId3">
            <a:alphaModFix/>
          </a:blip>
          <a:stretch>
            <a:fillRect/>
          </a:stretch>
        </p:blipFill>
        <p:spPr>
          <a:xfrm>
            <a:off x="5947590" y="2989824"/>
            <a:ext cx="1099329" cy="1138064"/>
          </a:xfrm>
          <a:prstGeom prst="rect">
            <a:avLst/>
          </a:prstGeom>
          <a:noFill/>
          <a:ln>
            <a:noFill/>
          </a:ln>
        </p:spPr>
      </p:pic>
      <p:pic>
        <p:nvPicPr>
          <p:cNvPr id="146" name="Google Shape;146;p22"/>
          <p:cNvPicPr preferRelativeResize="0"/>
          <p:nvPr/>
        </p:nvPicPr>
        <p:blipFill>
          <a:blip r:embed="rId4">
            <a:alphaModFix/>
          </a:blip>
          <a:stretch>
            <a:fillRect/>
          </a:stretch>
        </p:blipFill>
        <p:spPr>
          <a:xfrm>
            <a:off x="3072755" y="2959849"/>
            <a:ext cx="1108849" cy="1144283"/>
          </a:xfrm>
          <a:prstGeom prst="rect">
            <a:avLst/>
          </a:prstGeom>
          <a:noFill/>
          <a:ln>
            <a:noFill/>
          </a:ln>
        </p:spPr>
      </p:pic>
      <p:pic>
        <p:nvPicPr>
          <p:cNvPr id="147" name="Google Shape;147;p22"/>
          <p:cNvPicPr preferRelativeResize="0"/>
          <p:nvPr/>
        </p:nvPicPr>
        <p:blipFill>
          <a:blip r:embed="rId5">
            <a:alphaModFix/>
          </a:blip>
          <a:stretch>
            <a:fillRect/>
          </a:stretch>
        </p:blipFill>
        <p:spPr>
          <a:xfrm>
            <a:off x="1897097" y="2959849"/>
            <a:ext cx="1099357" cy="1144283"/>
          </a:xfrm>
          <a:prstGeom prst="rect">
            <a:avLst/>
          </a:prstGeom>
          <a:noFill/>
          <a:ln>
            <a:noFill/>
          </a:ln>
        </p:spPr>
      </p:pic>
      <p:sp>
        <p:nvSpPr>
          <p:cNvPr id="148" name="Google Shape;148;p22"/>
          <p:cNvSpPr txBox="1"/>
          <p:nvPr/>
        </p:nvSpPr>
        <p:spPr>
          <a:xfrm>
            <a:off x="1639425" y="4059512"/>
            <a:ext cx="34638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Canny images on perturbed data</a:t>
            </a:r>
            <a:endParaRPr sz="1200">
              <a:solidFill>
                <a:schemeClr val="dk2"/>
              </a:solidFill>
            </a:endParaRPr>
          </a:p>
        </p:txBody>
      </p:sp>
      <p:pic>
        <p:nvPicPr>
          <p:cNvPr id="149" name="Google Shape;149;p22"/>
          <p:cNvPicPr preferRelativeResize="0"/>
          <p:nvPr/>
        </p:nvPicPr>
        <p:blipFill>
          <a:blip r:embed="rId6">
            <a:alphaModFix/>
          </a:blip>
          <a:stretch>
            <a:fillRect/>
          </a:stretch>
        </p:blipFill>
        <p:spPr>
          <a:xfrm>
            <a:off x="4715365" y="956227"/>
            <a:ext cx="1156673" cy="1203968"/>
          </a:xfrm>
          <a:prstGeom prst="rect">
            <a:avLst/>
          </a:prstGeom>
          <a:noFill/>
          <a:ln>
            <a:noFill/>
          </a:ln>
        </p:spPr>
      </p:pic>
      <p:pic>
        <p:nvPicPr>
          <p:cNvPr id="150" name="Google Shape;150;p22"/>
          <p:cNvPicPr preferRelativeResize="0"/>
          <p:nvPr/>
        </p:nvPicPr>
        <p:blipFill>
          <a:blip r:embed="rId7">
            <a:alphaModFix/>
          </a:blip>
          <a:stretch>
            <a:fillRect/>
          </a:stretch>
        </p:blipFill>
        <p:spPr>
          <a:xfrm>
            <a:off x="5947590" y="963494"/>
            <a:ext cx="1156673" cy="1189433"/>
          </a:xfrm>
          <a:prstGeom prst="rect">
            <a:avLst/>
          </a:prstGeom>
          <a:noFill/>
          <a:ln>
            <a:noFill/>
          </a:ln>
        </p:spPr>
      </p:pic>
      <p:sp>
        <p:nvSpPr>
          <p:cNvPr id="151" name="Google Shape;151;p22"/>
          <p:cNvSpPr txBox="1"/>
          <p:nvPr/>
        </p:nvSpPr>
        <p:spPr>
          <a:xfrm>
            <a:off x="4422096" y="2119838"/>
            <a:ext cx="29421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Reducing from 4 channels to 3 channels with random CNN weights</a:t>
            </a:r>
            <a:endParaRPr sz="1200">
              <a:solidFill>
                <a:schemeClr val="dk2"/>
              </a:solidFill>
            </a:endParaRPr>
          </a:p>
        </p:txBody>
      </p:sp>
      <p:pic>
        <p:nvPicPr>
          <p:cNvPr id="152" name="Google Shape;152;p22"/>
          <p:cNvPicPr preferRelativeResize="0"/>
          <p:nvPr/>
        </p:nvPicPr>
        <p:blipFill>
          <a:blip r:embed="rId8">
            <a:alphaModFix/>
          </a:blip>
          <a:stretch>
            <a:fillRect/>
          </a:stretch>
        </p:blipFill>
        <p:spPr>
          <a:xfrm>
            <a:off x="4739266" y="2984724"/>
            <a:ext cx="1108848" cy="1148273"/>
          </a:xfrm>
          <a:prstGeom prst="rect">
            <a:avLst/>
          </a:prstGeom>
          <a:noFill/>
          <a:ln>
            <a:noFill/>
          </a:ln>
        </p:spPr>
      </p:pic>
      <p:sp>
        <p:nvSpPr>
          <p:cNvPr id="153" name="Google Shape;153;p22"/>
          <p:cNvSpPr txBox="1"/>
          <p:nvPr/>
        </p:nvSpPr>
        <p:spPr>
          <a:xfrm>
            <a:off x="4161135" y="4059512"/>
            <a:ext cx="34638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Reducing from 4 channels to 3 channels with trained CNN </a:t>
            </a:r>
            <a:endParaRPr sz="1200">
              <a:solidFill>
                <a:schemeClr val="dk2"/>
              </a:solidFill>
            </a:endParaRPr>
          </a:p>
        </p:txBody>
      </p:sp>
      <p:pic>
        <p:nvPicPr>
          <p:cNvPr id="154" name="Google Shape;154;p22"/>
          <p:cNvPicPr preferRelativeResize="0"/>
          <p:nvPr/>
        </p:nvPicPr>
        <p:blipFill>
          <a:blip r:embed="rId9">
            <a:alphaModFix/>
          </a:blip>
          <a:stretch>
            <a:fillRect/>
          </a:stretch>
        </p:blipFill>
        <p:spPr>
          <a:xfrm>
            <a:off x="1868439" y="956241"/>
            <a:ext cx="1156673" cy="1221940"/>
          </a:xfrm>
          <a:prstGeom prst="rect">
            <a:avLst/>
          </a:prstGeom>
          <a:noFill/>
          <a:ln>
            <a:noFill/>
          </a:ln>
        </p:spPr>
      </p:pic>
      <p:pic>
        <p:nvPicPr>
          <p:cNvPr id="155" name="Google Shape;155;p22"/>
          <p:cNvPicPr preferRelativeResize="0"/>
          <p:nvPr/>
        </p:nvPicPr>
        <p:blipFill>
          <a:blip r:embed="rId10">
            <a:alphaModFix/>
          </a:blip>
          <a:stretch>
            <a:fillRect/>
          </a:stretch>
        </p:blipFill>
        <p:spPr>
          <a:xfrm>
            <a:off x="3072769" y="956237"/>
            <a:ext cx="1200785" cy="1221940"/>
          </a:xfrm>
          <a:prstGeom prst="rect">
            <a:avLst/>
          </a:prstGeom>
          <a:noFill/>
          <a:ln>
            <a:noFill/>
          </a:ln>
        </p:spPr>
      </p:pic>
      <p:sp>
        <p:nvSpPr>
          <p:cNvPr id="156" name="Google Shape;156;p22"/>
          <p:cNvSpPr txBox="1"/>
          <p:nvPr/>
        </p:nvSpPr>
        <p:spPr>
          <a:xfrm>
            <a:off x="1700210" y="2119852"/>
            <a:ext cx="34638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Perturbed Data with FGSM attack</a:t>
            </a:r>
            <a:endParaRPr sz="12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160" name="Shape 160"/>
        <p:cNvGrpSpPr/>
        <p:nvPr/>
      </p:nvGrpSpPr>
      <p:grpSpPr>
        <a:xfrm>
          <a:off x="0" y="0"/>
          <a:ext cx="0" cy="0"/>
          <a:chOff x="0" y="0"/>
          <a:chExt cx="0" cy="0"/>
        </a:xfrm>
      </p:grpSpPr>
      <p:sp>
        <p:nvSpPr>
          <p:cNvPr id="161" name="Google Shape;161;p23"/>
          <p:cNvSpPr txBox="1"/>
          <p:nvPr>
            <p:ph type="title"/>
          </p:nvPr>
        </p:nvSpPr>
        <p:spPr>
          <a:xfrm>
            <a:off x="311700" y="204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solidFill>
                  <a:srgbClr val="274E13"/>
                </a:solidFill>
              </a:rPr>
              <a:t>Solution Space </a:t>
            </a:r>
            <a:r>
              <a:rPr lang="en">
                <a:solidFill>
                  <a:schemeClr val="dk2"/>
                </a:solidFill>
              </a:rPr>
              <a:t>(</a:t>
            </a:r>
            <a:r>
              <a:rPr lang="en"/>
              <a:t>MobileNetV3</a:t>
            </a:r>
            <a:r>
              <a:rPr lang="en">
                <a:solidFill>
                  <a:schemeClr val="dk2"/>
                </a:solidFill>
              </a:rPr>
              <a:t>)</a:t>
            </a:r>
            <a:endParaRPr b="1">
              <a:solidFill>
                <a:srgbClr val="274E13"/>
              </a:solidFill>
            </a:endParaRPr>
          </a:p>
        </p:txBody>
      </p:sp>
      <p:graphicFrame>
        <p:nvGraphicFramePr>
          <p:cNvPr id="162" name="Google Shape;162;p23"/>
          <p:cNvGraphicFramePr/>
          <p:nvPr/>
        </p:nvGraphicFramePr>
        <p:xfrm>
          <a:off x="589763" y="854550"/>
          <a:ext cx="3000000" cy="3000000"/>
        </p:xfrm>
        <a:graphic>
          <a:graphicData uri="http://schemas.openxmlformats.org/drawingml/2006/table">
            <a:tbl>
              <a:tblPr>
                <a:noFill/>
                <a:tableStyleId>{6E73CFE3-50D1-48F6-992E-2998CD443CC1}</a:tableStyleId>
              </a:tblPr>
              <a:tblGrid>
                <a:gridCol w="2654825"/>
                <a:gridCol w="2654825"/>
                <a:gridCol w="2654825"/>
              </a:tblGrid>
              <a:tr h="213575">
                <a:tc>
                  <a:txBody>
                    <a:bodyPr/>
                    <a:lstStyle/>
                    <a:p>
                      <a:pPr indent="0" lvl="0" marL="0" rtl="0" algn="l">
                        <a:spcBef>
                          <a:spcPts val="0"/>
                        </a:spcBef>
                        <a:spcAft>
                          <a:spcPts val="0"/>
                        </a:spcAft>
                        <a:buNone/>
                      </a:pPr>
                      <a:r>
                        <a:t/>
                      </a:r>
                      <a:endParaRPr sz="900"/>
                    </a:p>
                  </a:txBody>
                  <a:tcPr marT="91425" marB="91425" marR="91425" marL="91425">
                    <a:solidFill>
                      <a:schemeClr val="lt1"/>
                    </a:solidFill>
                  </a:tcPr>
                </a:tc>
                <a:tc>
                  <a:txBody>
                    <a:bodyPr/>
                    <a:lstStyle/>
                    <a:p>
                      <a:pPr indent="0" lvl="0" marL="0" rtl="0" algn="l">
                        <a:spcBef>
                          <a:spcPts val="0"/>
                        </a:spcBef>
                        <a:spcAft>
                          <a:spcPts val="0"/>
                        </a:spcAft>
                        <a:buNone/>
                      </a:pPr>
                      <a:r>
                        <a:rPr lang="en" sz="900"/>
                        <a:t>Test Accuracy</a:t>
                      </a:r>
                      <a:endParaRPr sz="900"/>
                    </a:p>
                  </a:txBody>
                  <a:tcPr marT="91425" marB="91425" marR="91425" marL="91425">
                    <a:solidFill>
                      <a:schemeClr val="lt1"/>
                    </a:solidFill>
                  </a:tcPr>
                </a:tc>
                <a:tc>
                  <a:txBody>
                    <a:bodyPr/>
                    <a:lstStyle/>
                    <a:p>
                      <a:pPr indent="0" lvl="0" marL="0" rtl="0" algn="l">
                        <a:spcBef>
                          <a:spcPts val="0"/>
                        </a:spcBef>
                        <a:spcAft>
                          <a:spcPts val="0"/>
                        </a:spcAft>
                        <a:buNone/>
                      </a:pPr>
                      <a:r>
                        <a:rPr lang="en" sz="900"/>
                        <a:t>F1 Score</a:t>
                      </a:r>
                      <a:endParaRPr sz="900"/>
                    </a:p>
                  </a:txBody>
                  <a:tcPr marT="91425" marB="91425" marR="91425" marL="91425">
                    <a:solidFill>
                      <a:schemeClr val="lt1"/>
                    </a:solidFill>
                  </a:tcPr>
                </a:tc>
              </a:tr>
              <a:tr h="213575">
                <a:tc>
                  <a:txBody>
                    <a:bodyPr/>
                    <a:lstStyle/>
                    <a:p>
                      <a:pPr indent="0" lvl="0" marL="0" rtl="0" algn="l">
                        <a:spcBef>
                          <a:spcPts val="0"/>
                        </a:spcBef>
                        <a:spcAft>
                          <a:spcPts val="0"/>
                        </a:spcAft>
                        <a:buNone/>
                      </a:pPr>
                      <a:r>
                        <a:rPr lang="en" sz="900"/>
                        <a:t>Baseline with FGSM Attack</a:t>
                      </a:r>
                      <a:endParaRPr sz="900"/>
                    </a:p>
                  </a:txBody>
                  <a:tcPr marT="91425" marB="91425" marR="91425" marL="91425">
                    <a:solidFill>
                      <a:schemeClr val="lt1"/>
                    </a:solidFill>
                  </a:tcPr>
                </a:tc>
                <a:tc>
                  <a:txBody>
                    <a:bodyPr/>
                    <a:lstStyle/>
                    <a:p>
                      <a:pPr indent="0" lvl="0" marL="0" rtl="0" algn="l">
                        <a:spcBef>
                          <a:spcPts val="0"/>
                        </a:spcBef>
                        <a:spcAft>
                          <a:spcPts val="0"/>
                        </a:spcAft>
                        <a:buNone/>
                      </a:pPr>
                      <a:r>
                        <a:rPr lang="en" sz="900"/>
                        <a:t>97.35%</a:t>
                      </a:r>
                      <a:endParaRPr sz="900"/>
                    </a:p>
                  </a:txBody>
                  <a:tcPr marT="91425" marB="91425" marR="91425" marL="91425">
                    <a:solidFill>
                      <a:schemeClr val="lt1"/>
                    </a:solidFill>
                  </a:tcPr>
                </a:tc>
                <a:tc>
                  <a:txBody>
                    <a:bodyPr/>
                    <a:lstStyle/>
                    <a:p>
                      <a:pPr indent="0" lvl="0" marL="0" rtl="0" algn="l">
                        <a:spcBef>
                          <a:spcPts val="0"/>
                        </a:spcBef>
                        <a:spcAft>
                          <a:spcPts val="0"/>
                        </a:spcAft>
                        <a:buNone/>
                      </a:pPr>
                      <a:r>
                        <a:rPr lang="en" sz="900"/>
                        <a:t>0.986</a:t>
                      </a:r>
                      <a:endParaRPr sz="900"/>
                    </a:p>
                  </a:txBody>
                  <a:tcPr marT="91425" marB="91425" marR="91425" marL="91425">
                    <a:solidFill>
                      <a:schemeClr val="lt1"/>
                    </a:solidFill>
                  </a:tcPr>
                </a:tc>
              </a:tr>
              <a:tr h="213575">
                <a:tc>
                  <a:txBody>
                    <a:bodyPr/>
                    <a:lstStyle/>
                    <a:p>
                      <a:pPr indent="0" lvl="0" marL="0" rtl="0" algn="l">
                        <a:spcBef>
                          <a:spcPts val="0"/>
                        </a:spcBef>
                        <a:spcAft>
                          <a:spcPts val="0"/>
                        </a:spcAft>
                        <a:buNone/>
                      </a:pPr>
                      <a:r>
                        <a:rPr lang="en" sz="900"/>
                        <a:t>With Canny Edge and trained CNN</a:t>
                      </a:r>
                      <a:endParaRPr sz="900"/>
                    </a:p>
                  </a:txBody>
                  <a:tcPr marT="91425" marB="91425" marR="91425" marL="91425">
                    <a:solidFill>
                      <a:schemeClr val="lt1"/>
                    </a:solidFill>
                  </a:tcPr>
                </a:tc>
                <a:tc>
                  <a:txBody>
                    <a:bodyPr/>
                    <a:lstStyle/>
                    <a:p>
                      <a:pPr indent="0" lvl="0" marL="0" rtl="0" algn="l">
                        <a:spcBef>
                          <a:spcPts val="0"/>
                        </a:spcBef>
                        <a:spcAft>
                          <a:spcPts val="0"/>
                        </a:spcAft>
                        <a:buNone/>
                      </a:pPr>
                      <a:r>
                        <a:rPr lang="en" sz="900">
                          <a:solidFill>
                            <a:schemeClr val="dk1"/>
                          </a:solidFill>
                        </a:rPr>
                        <a:t>75.76%</a:t>
                      </a:r>
                      <a:endParaRPr sz="900"/>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rPr>
                        <a:t>0.82</a:t>
                      </a:r>
                      <a:endParaRPr sz="900"/>
                    </a:p>
                  </a:txBody>
                  <a:tcPr marT="91425" marB="91425" marR="91425" marL="91425">
                    <a:solidFill>
                      <a:schemeClr val="lt1"/>
                    </a:solidFill>
                  </a:tcPr>
                </a:tc>
              </a:tr>
              <a:tr h="298550">
                <a:tc>
                  <a:txBody>
                    <a:bodyPr/>
                    <a:lstStyle/>
                    <a:p>
                      <a:pPr indent="0" lvl="0" marL="0" rtl="0" algn="l">
                        <a:spcBef>
                          <a:spcPts val="0"/>
                        </a:spcBef>
                        <a:spcAft>
                          <a:spcPts val="0"/>
                        </a:spcAft>
                        <a:buNone/>
                      </a:pPr>
                      <a:r>
                        <a:rPr lang="en" sz="900">
                          <a:solidFill>
                            <a:schemeClr val="dk1"/>
                          </a:solidFill>
                        </a:rPr>
                        <a:t>With Canny Edge and random CNN weights</a:t>
                      </a:r>
                      <a:endParaRPr sz="900"/>
                    </a:p>
                  </a:txBody>
                  <a:tcPr marT="91425" marB="91425" marR="91425" marL="91425">
                    <a:solidFill>
                      <a:schemeClr val="lt1"/>
                    </a:solidFill>
                  </a:tcPr>
                </a:tc>
                <a:tc>
                  <a:txBody>
                    <a:bodyPr/>
                    <a:lstStyle/>
                    <a:p>
                      <a:pPr indent="0" lvl="0" marL="0" rtl="0" algn="l">
                        <a:spcBef>
                          <a:spcPts val="0"/>
                        </a:spcBef>
                        <a:spcAft>
                          <a:spcPts val="0"/>
                        </a:spcAft>
                        <a:buNone/>
                      </a:pPr>
                      <a:r>
                        <a:rPr lang="en" sz="900">
                          <a:solidFill>
                            <a:schemeClr val="dk1"/>
                          </a:solidFill>
                        </a:rPr>
                        <a:t>30.48%</a:t>
                      </a:r>
                      <a:endParaRPr sz="900">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sz="900">
                          <a:solidFill>
                            <a:schemeClr val="dk1"/>
                          </a:solidFill>
                        </a:rPr>
                        <a:t>0.29</a:t>
                      </a:r>
                      <a:endParaRPr sz="900">
                        <a:solidFill>
                          <a:schemeClr val="dk1"/>
                        </a:solidFill>
                      </a:endParaRPr>
                    </a:p>
                  </a:txBody>
                  <a:tcPr marT="91425" marB="91425" marR="91425" marL="91425">
                    <a:solidFill>
                      <a:schemeClr val="lt1"/>
                    </a:solidFill>
                  </a:tcPr>
                </a:tc>
              </a:tr>
            </a:tbl>
          </a:graphicData>
        </a:graphic>
      </p:graphicFrame>
      <p:graphicFrame>
        <p:nvGraphicFramePr>
          <p:cNvPr id="163" name="Google Shape;163;p23"/>
          <p:cNvGraphicFramePr/>
          <p:nvPr/>
        </p:nvGraphicFramePr>
        <p:xfrm>
          <a:off x="589750" y="2269225"/>
          <a:ext cx="3000000" cy="3000000"/>
        </p:xfrm>
        <a:graphic>
          <a:graphicData uri="http://schemas.openxmlformats.org/drawingml/2006/table">
            <a:tbl>
              <a:tblPr>
                <a:noFill/>
                <a:tableStyleId>{6E73CFE3-50D1-48F6-992E-2998CD443CC1}</a:tableStyleId>
              </a:tblPr>
              <a:tblGrid>
                <a:gridCol w="2654825"/>
                <a:gridCol w="2654825"/>
                <a:gridCol w="2654825"/>
              </a:tblGrid>
              <a:tr h="213575">
                <a:tc>
                  <a:txBody>
                    <a:bodyPr/>
                    <a:lstStyle/>
                    <a:p>
                      <a:pPr indent="0" lvl="0" marL="0" rtl="0" algn="l">
                        <a:spcBef>
                          <a:spcPts val="0"/>
                        </a:spcBef>
                        <a:spcAft>
                          <a:spcPts val="0"/>
                        </a:spcAft>
                        <a:buNone/>
                      </a:pPr>
                      <a:r>
                        <a:t/>
                      </a:r>
                      <a:endParaRPr sz="900"/>
                    </a:p>
                  </a:txBody>
                  <a:tcPr marT="91425" marB="91425" marR="91425" marL="91425">
                    <a:solidFill>
                      <a:schemeClr val="lt1"/>
                    </a:solidFill>
                  </a:tcPr>
                </a:tc>
                <a:tc>
                  <a:txBody>
                    <a:bodyPr/>
                    <a:lstStyle/>
                    <a:p>
                      <a:pPr indent="0" lvl="0" marL="0" rtl="0" algn="l">
                        <a:spcBef>
                          <a:spcPts val="0"/>
                        </a:spcBef>
                        <a:spcAft>
                          <a:spcPts val="0"/>
                        </a:spcAft>
                        <a:buNone/>
                      </a:pPr>
                      <a:r>
                        <a:rPr lang="en" sz="900"/>
                        <a:t>Test Accuracy</a:t>
                      </a:r>
                      <a:endParaRPr sz="900"/>
                    </a:p>
                  </a:txBody>
                  <a:tcPr marT="91425" marB="91425" marR="91425" marL="91425">
                    <a:solidFill>
                      <a:schemeClr val="lt1"/>
                    </a:solidFill>
                  </a:tcPr>
                </a:tc>
                <a:tc>
                  <a:txBody>
                    <a:bodyPr/>
                    <a:lstStyle/>
                    <a:p>
                      <a:pPr indent="0" lvl="0" marL="0" rtl="0" algn="l">
                        <a:spcBef>
                          <a:spcPts val="0"/>
                        </a:spcBef>
                        <a:spcAft>
                          <a:spcPts val="0"/>
                        </a:spcAft>
                        <a:buNone/>
                      </a:pPr>
                      <a:r>
                        <a:rPr lang="en" sz="900"/>
                        <a:t>F1 Score</a:t>
                      </a:r>
                      <a:endParaRPr sz="900"/>
                    </a:p>
                  </a:txBody>
                  <a:tcPr marT="91425" marB="91425" marR="91425" marL="91425">
                    <a:solidFill>
                      <a:schemeClr val="lt1"/>
                    </a:solidFill>
                  </a:tcPr>
                </a:tc>
              </a:tr>
              <a:tr h="213575">
                <a:tc>
                  <a:txBody>
                    <a:bodyPr/>
                    <a:lstStyle/>
                    <a:p>
                      <a:pPr indent="0" lvl="0" marL="0" rtl="0" algn="l">
                        <a:spcBef>
                          <a:spcPts val="0"/>
                        </a:spcBef>
                        <a:spcAft>
                          <a:spcPts val="0"/>
                        </a:spcAft>
                        <a:buNone/>
                      </a:pPr>
                      <a:r>
                        <a:rPr lang="en" sz="900"/>
                        <a:t>Baseline with Gaussian Blur Attack</a:t>
                      </a:r>
                      <a:endParaRPr sz="900"/>
                    </a:p>
                  </a:txBody>
                  <a:tcPr marT="91425" marB="91425" marR="91425" marL="91425">
                    <a:solidFill>
                      <a:schemeClr val="lt1"/>
                    </a:solidFill>
                  </a:tcPr>
                </a:tc>
                <a:tc>
                  <a:txBody>
                    <a:bodyPr/>
                    <a:lstStyle/>
                    <a:p>
                      <a:pPr indent="0" lvl="0" marL="0" rtl="0" algn="l">
                        <a:spcBef>
                          <a:spcPts val="0"/>
                        </a:spcBef>
                        <a:spcAft>
                          <a:spcPts val="0"/>
                        </a:spcAft>
                        <a:buNone/>
                      </a:pPr>
                      <a:r>
                        <a:rPr lang="en" sz="900"/>
                        <a:t>89.61%</a:t>
                      </a:r>
                      <a:endParaRPr sz="900"/>
                    </a:p>
                  </a:txBody>
                  <a:tcPr marT="91425" marB="91425" marR="91425" marL="91425">
                    <a:solidFill>
                      <a:schemeClr val="lt1"/>
                    </a:solidFill>
                  </a:tcPr>
                </a:tc>
                <a:tc>
                  <a:txBody>
                    <a:bodyPr/>
                    <a:lstStyle/>
                    <a:p>
                      <a:pPr indent="0" lvl="0" marL="0" rtl="0" algn="l">
                        <a:spcBef>
                          <a:spcPts val="0"/>
                        </a:spcBef>
                        <a:spcAft>
                          <a:spcPts val="0"/>
                        </a:spcAft>
                        <a:buNone/>
                      </a:pPr>
                      <a:r>
                        <a:rPr lang="en" sz="900"/>
                        <a:t>0.92</a:t>
                      </a:r>
                      <a:endParaRPr sz="900"/>
                    </a:p>
                  </a:txBody>
                  <a:tcPr marT="91425" marB="91425" marR="91425" marL="91425">
                    <a:solidFill>
                      <a:schemeClr val="lt1"/>
                    </a:solidFill>
                  </a:tcPr>
                </a:tc>
              </a:tr>
              <a:tr h="213575">
                <a:tc>
                  <a:txBody>
                    <a:bodyPr/>
                    <a:lstStyle/>
                    <a:p>
                      <a:pPr indent="0" lvl="0" marL="0" rtl="0" algn="l">
                        <a:spcBef>
                          <a:spcPts val="0"/>
                        </a:spcBef>
                        <a:spcAft>
                          <a:spcPts val="0"/>
                        </a:spcAft>
                        <a:buNone/>
                      </a:pPr>
                      <a:r>
                        <a:rPr lang="en" sz="900"/>
                        <a:t>With Canny Edge and trained CNN</a:t>
                      </a:r>
                      <a:endParaRPr sz="900"/>
                    </a:p>
                  </a:txBody>
                  <a:tcPr marT="91425" marB="91425" marR="91425" marL="91425">
                    <a:solidFill>
                      <a:schemeClr val="lt1"/>
                    </a:solidFill>
                  </a:tcPr>
                </a:tc>
                <a:tc>
                  <a:txBody>
                    <a:bodyPr/>
                    <a:lstStyle/>
                    <a:p>
                      <a:pPr indent="0" lvl="0" marL="0" rtl="0" algn="l">
                        <a:spcBef>
                          <a:spcPts val="0"/>
                        </a:spcBef>
                        <a:spcAft>
                          <a:spcPts val="0"/>
                        </a:spcAft>
                        <a:buNone/>
                      </a:pPr>
                      <a:r>
                        <a:rPr lang="en" sz="900">
                          <a:solidFill>
                            <a:schemeClr val="dk1"/>
                          </a:solidFill>
                        </a:rPr>
                        <a:t>86.726</a:t>
                      </a:r>
                      <a:r>
                        <a:rPr lang="en" sz="900">
                          <a:solidFill>
                            <a:schemeClr val="dk1"/>
                          </a:solidFill>
                        </a:rPr>
                        <a:t>%</a:t>
                      </a:r>
                      <a:endParaRPr sz="900"/>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rPr>
                        <a:t>0.897</a:t>
                      </a:r>
                      <a:endParaRPr sz="900"/>
                    </a:p>
                  </a:txBody>
                  <a:tcPr marT="91425" marB="91425" marR="91425" marL="91425">
                    <a:solidFill>
                      <a:schemeClr val="lt1"/>
                    </a:solidFill>
                  </a:tcPr>
                </a:tc>
              </a:tr>
            </a:tbl>
          </a:graphicData>
        </a:graphic>
      </p:graphicFrame>
      <p:graphicFrame>
        <p:nvGraphicFramePr>
          <p:cNvPr id="164" name="Google Shape;164;p23"/>
          <p:cNvGraphicFramePr/>
          <p:nvPr/>
        </p:nvGraphicFramePr>
        <p:xfrm>
          <a:off x="589750" y="3363900"/>
          <a:ext cx="3000000" cy="3000000"/>
        </p:xfrm>
        <a:graphic>
          <a:graphicData uri="http://schemas.openxmlformats.org/drawingml/2006/table">
            <a:tbl>
              <a:tblPr>
                <a:noFill/>
                <a:tableStyleId>{6E73CFE3-50D1-48F6-992E-2998CD443CC1}</a:tableStyleId>
              </a:tblPr>
              <a:tblGrid>
                <a:gridCol w="2654825"/>
                <a:gridCol w="2654825"/>
                <a:gridCol w="2654825"/>
              </a:tblGrid>
              <a:tr h="213575">
                <a:tc>
                  <a:txBody>
                    <a:bodyPr/>
                    <a:lstStyle/>
                    <a:p>
                      <a:pPr indent="0" lvl="0" marL="0" rtl="0" algn="l">
                        <a:spcBef>
                          <a:spcPts val="0"/>
                        </a:spcBef>
                        <a:spcAft>
                          <a:spcPts val="0"/>
                        </a:spcAft>
                        <a:buNone/>
                      </a:pPr>
                      <a:r>
                        <a:t/>
                      </a:r>
                      <a:endParaRPr sz="900"/>
                    </a:p>
                  </a:txBody>
                  <a:tcPr marT="91425" marB="91425" marR="91425" marL="91425">
                    <a:solidFill>
                      <a:schemeClr val="lt1"/>
                    </a:solidFill>
                  </a:tcPr>
                </a:tc>
                <a:tc>
                  <a:txBody>
                    <a:bodyPr/>
                    <a:lstStyle/>
                    <a:p>
                      <a:pPr indent="0" lvl="0" marL="0" rtl="0" algn="l">
                        <a:spcBef>
                          <a:spcPts val="0"/>
                        </a:spcBef>
                        <a:spcAft>
                          <a:spcPts val="0"/>
                        </a:spcAft>
                        <a:buNone/>
                      </a:pPr>
                      <a:r>
                        <a:rPr lang="en" sz="900"/>
                        <a:t>Test Accuracy</a:t>
                      </a:r>
                      <a:endParaRPr sz="900"/>
                    </a:p>
                  </a:txBody>
                  <a:tcPr marT="91425" marB="91425" marR="91425" marL="91425">
                    <a:solidFill>
                      <a:schemeClr val="lt1"/>
                    </a:solidFill>
                  </a:tcPr>
                </a:tc>
                <a:tc>
                  <a:txBody>
                    <a:bodyPr/>
                    <a:lstStyle/>
                    <a:p>
                      <a:pPr indent="0" lvl="0" marL="0" rtl="0" algn="l">
                        <a:spcBef>
                          <a:spcPts val="0"/>
                        </a:spcBef>
                        <a:spcAft>
                          <a:spcPts val="0"/>
                        </a:spcAft>
                        <a:buNone/>
                      </a:pPr>
                      <a:r>
                        <a:rPr lang="en" sz="900"/>
                        <a:t>F1 Score</a:t>
                      </a:r>
                      <a:endParaRPr sz="900"/>
                    </a:p>
                  </a:txBody>
                  <a:tcPr marT="91425" marB="91425" marR="91425" marL="91425">
                    <a:solidFill>
                      <a:schemeClr val="lt1"/>
                    </a:solidFill>
                  </a:tcPr>
                </a:tc>
              </a:tr>
              <a:tr h="213575">
                <a:tc>
                  <a:txBody>
                    <a:bodyPr/>
                    <a:lstStyle/>
                    <a:p>
                      <a:pPr indent="0" lvl="0" marL="0" rtl="0" algn="l">
                        <a:spcBef>
                          <a:spcPts val="0"/>
                        </a:spcBef>
                        <a:spcAft>
                          <a:spcPts val="0"/>
                        </a:spcAft>
                        <a:buNone/>
                      </a:pPr>
                      <a:r>
                        <a:rPr lang="en" sz="900"/>
                        <a:t>Baseline with PGD Attack</a:t>
                      </a:r>
                      <a:endParaRPr sz="900"/>
                    </a:p>
                  </a:txBody>
                  <a:tcPr marT="91425" marB="91425" marR="91425" marL="91425">
                    <a:solidFill>
                      <a:schemeClr val="lt1"/>
                    </a:solidFill>
                  </a:tcPr>
                </a:tc>
                <a:tc>
                  <a:txBody>
                    <a:bodyPr/>
                    <a:lstStyle/>
                    <a:p>
                      <a:pPr indent="0" lvl="0" marL="0" rtl="0" algn="l">
                        <a:spcBef>
                          <a:spcPts val="0"/>
                        </a:spcBef>
                        <a:spcAft>
                          <a:spcPts val="0"/>
                        </a:spcAft>
                        <a:buNone/>
                      </a:pPr>
                      <a:r>
                        <a:rPr lang="en" sz="900"/>
                        <a:t>77.27%</a:t>
                      </a:r>
                      <a:endParaRPr sz="900"/>
                    </a:p>
                  </a:txBody>
                  <a:tcPr marT="91425" marB="91425" marR="91425" marL="91425">
                    <a:solidFill>
                      <a:schemeClr val="lt1"/>
                    </a:solidFill>
                  </a:tcPr>
                </a:tc>
                <a:tc>
                  <a:txBody>
                    <a:bodyPr/>
                    <a:lstStyle/>
                    <a:p>
                      <a:pPr indent="0" lvl="0" marL="0" rtl="0" algn="l">
                        <a:spcBef>
                          <a:spcPts val="0"/>
                        </a:spcBef>
                        <a:spcAft>
                          <a:spcPts val="0"/>
                        </a:spcAft>
                        <a:buNone/>
                      </a:pPr>
                      <a:r>
                        <a:rPr lang="en" sz="900"/>
                        <a:t>0.84</a:t>
                      </a:r>
                      <a:endParaRPr sz="900"/>
                    </a:p>
                  </a:txBody>
                  <a:tcPr marT="91425" marB="91425" marR="91425" marL="91425">
                    <a:solidFill>
                      <a:schemeClr val="lt1"/>
                    </a:solidFill>
                  </a:tcPr>
                </a:tc>
              </a:tr>
              <a:tr h="213575">
                <a:tc>
                  <a:txBody>
                    <a:bodyPr/>
                    <a:lstStyle/>
                    <a:p>
                      <a:pPr indent="0" lvl="0" marL="0" rtl="0" algn="l">
                        <a:spcBef>
                          <a:spcPts val="0"/>
                        </a:spcBef>
                        <a:spcAft>
                          <a:spcPts val="0"/>
                        </a:spcAft>
                        <a:buNone/>
                      </a:pPr>
                      <a:r>
                        <a:rPr lang="en" sz="900"/>
                        <a:t>With Canny Edge and trained CNN</a:t>
                      </a:r>
                      <a:endParaRPr sz="900"/>
                    </a:p>
                  </a:txBody>
                  <a:tcPr marT="91425" marB="91425" marR="91425" marL="91425">
                    <a:solidFill>
                      <a:srgbClr val="F8D4A6"/>
                    </a:solidFill>
                  </a:tcPr>
                </a:tc>
                <a:tc>
                  <a:txBody>
                    <a:bodyPr/>
                    <a:lstStyle/>
                    <a:p>
                      <a:pPr indent="0" lvl="0" marL="0" rtl="0" algn="l">
                        <a:spcBef>
                          <a:spcPts val="0"/>
                        </a:spcBef>
                        <a:spcAft>
                          <a:spcPts val="0"/>
                        </a:spcAft>
                        <a:buNone/>
                      </a:pPr>
                      <a:r>
                        <a:rPr lang="en" sz="900"/>
                        <a:t>81.42%</a:t>
                      </a:r>
                      <a:endParaRPr sz="900"/>
                    </a:p>
                  </a:txBody>
                  <a:tcPr marT="91425" marB="91425" marR="91425" marL="91425">
                    <a:solidFill>
                      <a:srgbClr val="F8D4A6"/>
                    </a:solidFill>
                  </a:tcPr>
                </a:tc>
                <a:tc>
                  <a:txBody>
                    <a:bodyPr/>
                    <a:lstStyle/>
                    <a:p>
                      <a:pPr indent="0" lvl="0" marL="0" rtl="0" algn="l">
                        <a:spcBef>
                          <a:spcPts val="0"/>
                        </a:spcBef>
                        <a:spcAft>
                          <a:spcPts val="0"/>
                        </a:spcAft>
                        <a:buClr>
                          <a:schemeClr val="dk1"/>
                        </a:buClr>
                        <a:buSzPts val="1100"/>
                        <a:buFont typeface="Arial"/>
                        <a:buNone/>
                      </a:pPr>
                      <a:r>
                        <a:rPr lang="en" sz="900"/>
                        <a:t>0.86</a:t>
                      </a:r>
                      <a:endParaRPr sz="900"/>
                    </a:p>
                  </a:txBody>
                  <a:tcPr marT="91425" marB="91425" marR="91425" marL="91425">
                    <a:solidFill>
                      <a:srgbClr val="F8D4A6"/>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168" name="Shape 168"/>
        <p:cNvGrpSpPr/>
        <p:nvPr/>
      </p:nvGrpSpPr>
      <p:grpSpPr>
        <a:xfrm>
          <a:off x="0" y="0"/>
          <a:ext cx="0" cy="0"/>
          <a:chOff x="0" y="0"/>
          <a:chExt cx="0" cy="0"/>
        </a:xfrm>
      </p:grpSpPr>
      <p:sp>
        <p:nvSpPr>
          <p:cNvPr id="169" name="Google Shape;169;p24"/>
          <p:cNvSpPr txBox="1"/>
          <p:nvPr>
            <p:ph idx="1" type="body"/>
          </p:nvPr>
        </p:nvSpPr>
        <p:spPr>
          <a:xfrm>
            <a:off x="0" y="763775"/>
            <a:ext cx="91440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AutoNum type="arabicParenR"/>
            </a:pPr>
            <a:r>
              <a:rPr lang="en" sz="1400">
                <a:solidFill>
                  <a:schemeClr val="dk1"/>
                </a:solidFill>
              </a:rPr>
              <a:t>Denoising/</a:t>
            </a:r>
            <a:r>
              <a:rPr lang="en" sz="1400">
                <a:solidFill>
                  <a:schemeClr val="dk1"/>
                </a:solidFill>
              </a:rPr>
              <a:t>Deblurring</a:t>
            </a:r>
            <a:r>
              <a:rPr lang="en" sz="1400">
                <a:solidFill>
                  <a:schemeClr val="dk1"/>
                </a:solidFill>
              </a:rPr>
              <a:t> </a:t>
            </a:r>
            <a:r>
              <a:rPr lang="en" sz="1400">
                <a:solidFill>
                  <a:schemeClr val="dk1"/>
                </a:solidFill>
              </a:rPr>
              <a:t>using MPRNet (off-shelf)</a:t>
            </a:r>
            <a:r>
              <a:rPr lang="en" sz="1400">
                <a:solidFill>
                  <a:schemeClr val="dk1"/>
                </a:solidFill>
              </a:rPr>
              <a:t> </a:t>
            </a:r>
            <a:endParaRPr sz="1400">
              <a:solidFill>
                <a:schemeClr val="dk1"/>
              </a:solidFill>
            </a:endParaRPr>
          </a:p>
          <a:p>
            <a:pPr indent="-317500" lvl="1" marL="914400" rtl="0" algn="l">
              <a:spcBef>
                <a:spcPts val="0"/>
              </a:spcBef>
              <a:spcAft>
                <a:spcPts val="0"/>
              </a:spcAft>
              <a:buClr>
                <a:schemeClr val="dk1"/>
              </a:buClr>
              <a:buSzPts val="1400"/>
              <a:buAutoNum type="alphaLcParenR"/>
            </a:pPr>
            <a:r>
              <a:rPr lang="en">
                <a:solidFill>
                  <a:schemeClr val="dk1"/>
                </a:solidFill>
              </a:rPr>
              <a:t>Intuitively, if FGSM and PGD add the noise to the image, then denoising those images should reverse noise </a:t>
            </a:r>
            <a:r>
              <a:rPr lang="en">
                <a:solidFill>
                  <a:schemeClr val="dk1"/>
                </a:solidFill>
              </a:rPr>
              <a:t>addition. Similarly, deblurring should reverse the effects of Gaussian Blur</a:t>
            </a:r>
            <a:endParaRPr>
              <a:solidFill>
                <a:schemeClr val="dk1"/>
              </a:solidFill>
            </a:endParaRPr>
          </a:p>
          <a:p>
            <a:pPr indent="0" lvl="0" marL="457200" rtl="0" algn="l">
              <a:spcBef>
                <a:spcPts val="1200"/>
              </a:spcBef>
              <a:spcAft>
                <a:spcPts val="0"/>
              </a:spcAft>
              <a:buNone/>
            </a:pPr>
            <a:r>
              <a:rPr lang="en" sz="1400">
                <a:solidFill>
                  <a:schemeClr val="dk1"/>
                </a:solidFill>
              </a:rPr>
              <a:t>MPRNet was chosen because it utilizes multiple stages to progressively restore the image focusing on different aspects of restoration:</a:t>
            </a:r>
            <a:endParaRPr sz="1400">
              <a:solidFill>
                <a:schemeClr val="dk1"/>
              </a:solidFill>
            </a:endParaRPr>
          </a:p>
          <a:p>
            <a:pPr indent="0" lvl="0" marL="457200" rtl="0" algn="l">
              <a:spcBef>
                <a:spcPts val="1200"/>
              </a:spcBef>
              <a:spcAft>
                <a:spcPts val="0"/>
              </a:spcAft>
              <a:buClr>
                <a:schemeClr val="dk1"/>
              </a:buClr>
              <a:buSzPts val="1100"/>
              <a:buFont typeface="Arial"/>
              <a:buNone/>
            </a:pPr>
            <a:r>
              <a:rPr lang="en" sz="1400">
                <a:solidFill>
                  <a:schemeClr val="dk1"/>
                </a:solidFill>
              </a:rPr>
              <a:t> 	</a:t>
            </a:r>
            <a:r>
              <a:rPr lang="en" sz="1200">
                <a:solidFill>
                  <a:schemeClr val="dk1"/>
                </a:solidFill>
              </a:rPr>
              <a:t>1) Encoder – Decoder Network: large receptive fields essential for understanding the overall image context.</a:t>
            </a:r>
            <a:endParaRPr sz="1200">
              <a:solidFill>
                <a:schemeClr val="dk1"/>
              </a:solidFill>
            </a:endParaRPr>
          </a:p>
          <a:p>
            <a:pPr indent="0" lvl="0" marL="914400" rtl="0" algn="l">
              <a:spcBef>
                <a:spcPts val="0"/>
              </a:spcBef>
              <a:spcAft>
                <a:spcPts val="0"/>
              </a:spcAft>
              <a:buClr>
                <a:schemeClr val="dk1"/>
              </a:buClr>
              <a:buSzPts val="1100"/>
              <a:buFont typeface="Arial"/>
              <a:buNone/>
            </a:pPr>
            <a:r>
              <a:rPr lang="en" sz="1200">
                <a:solidFill>
                  <a:schemeClr val="dk1"/>
                </a:solidFill>
              </a:rPr>
              <a:t>2) Original Resolution Network: preserve the fine details necessary for high-quality restoration.</a:t>
            </a:r>
            <a:endParaRPr sz="1200">
              <a:solidFill>
                <a:schemeClr val="dk1"/>
              </a:solidFill>
            </a:endParaRPr>
          </a:p>
          <a:p>
            <a:pPr indent="0" lvl="0" marL="914400" rtl="0" algn="l">
              <a:spcBef>
                <a:spcPts val="0"/>
              </a:spcBef>
              <a:spcAft>
                <a:spcPts val="0"/>
              </a:spcAft>
              <a:buClr>
                <a:schemeClr val="dk1"/>
              </a:buClr>
              <a:buSzPts val="1100"/>
              <a:buFont typeface="Arial"/>
              <a:buNone/>
            </a:pPr>
            <a:r>
              <a:rPr lang="en" sz="1200">
                <a:solidFill>
                  <a:schemeClr val="dk1"/>
                </a:solidFill>
              </a:rPr>
              <a:t>3) SAM: Supervised Attention Module (SAM) is used between each stage to refine the processed features is used to guide the attention mechanism </a:t>
            </a:r>
            <a:endParaRPr sz="1200">
              <a:solidFill>
                <a:schemeClr val="dk1"/>
              </a:solidFill>
            </a:endParaRPr>
          </a:p>
          <a:p>
            <a:pPr indent="0" lvl="0" marL="914400" rtl="0" algn="l">
              <a:spcBef>
                <a:spcPts val="0"/>
              </a:spcBef>
              <a:spcAft>
                <a:spcPts val="0"/>
              </a:spcAft>
              <a:buNone/>
            </a:pPr>
            <a:r>
              <a:rPr lang="en" sz="1200">
                <a:solidFill>
                  <a:schemeClr val="dk1"/>
                </a:solidFill>
              </a:rPr>
              <a:t>4) CSFF: Cross Stage Feature Fusion Technique, that ensures that integrates the features from different stages preventing the loss in details</a:t>
            </a:r>
            <a:endParaRPr sz="1200">
              <a:solidFill>
                <a:schemeClr val="dk1"/>
              </a:solidFill>
            </a:endParaRPr>
          </a:p>
          <a:p>
            <a:pPr indent="0" lvl="0" marL="91440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AutoNum type="arabicParenR"/>
            </a:pPr>
            <a:r>
              <a:rPr lang="en" sz="1400">
                <a:solidFill>
                  <a:schemeClr val="dk1"/>
                </a:solidFill>
              </a:rPr>
              <a:t>Denoising/Deblurring using MPRNet + contrast enhancement</a:t>
            </a:r>
            <a:endParaRPr sz="1400">
              <a:solidFill>
                <a:schemeClr val="dk1"/>
              </a:solidFill>
            </a:endParaRPr>
          </a:p>
          <a:p>
            <a:pPr indent="-317500" lvl="1" marL="914400" rtl="0" algn="l">
              <a:spcBef>
                <a:spcPts val="0"/>
              </a:spcBef>
              <a:spcAft>
                <a:spcPts val="0"/>
              </a:spcAft>
              <a:buClr>
                <a:schemeClr val="dk1"/>
              </a:buClr>
              <a:buSzPts val="1400"/>
              <a:buAutoNum type="alphaLcParenR"/>
            </a:pPr>
            <a:r>
              <a:rPr lang="en">
                <a:solidFill>
                  <a:schemeClr val="dk1"/>
                </a:solidFill>
              </a:rPr>
              <a:t>After inspecting some images, it was noted that some images might not have defined sign boundaries that blend in with environment, so contrast enhancement was introduced. </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1200"/>
              </a:spcAft>
              <a:buNone/>
            </a:pPr>
            <a:r>
              <a:t/>
            </a:r>
            <a:endParaRPr sz="1400">
              <a:solidFill>
                <a:schemeClr val="dk1"/>
              </a:solidFill>
            </a:endParaRPr>
          </a:p>
        </p:txBody>
      </p:sp>
      <p:sp>
        <p:nvSpPr>
          <p:cNvPr id="170" name="Google Shape;170;p24"/>
          <p:cNvSpPr txBox="1"/>
          <p:nvPr>
            <p:ph type="title"/>
          </p:nvPr>
        </p:nvSpPr>
        <p:spPr>
          <a:xfrm>
            <a:off x="311700" y="101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solidFill>
                  <a:srgbClr val="274E13"/>
                </a:solidFill>
              </a:rPr>
              <a:t>Solution Space </a:t>
            </a:r>
            <a:r>
              <a:rPr lang="en">
                <a:solidFill>
                  <a:schemeClr val="dk2"/>
                </a:solidFill>
              </a:rPr>
              <a:t>(</a:t>
            </a:r>
            <a:r>
              <a:rPr lang="en"/>
              <a:t>MobileNetV3</a:t>
            </a:r>
            <a:r>
              <a:rPr lang="en">
                <a:solidFill>
                  <a:schemeClr val="dk2"/>
                </a:solidFill>
              </a:rPr>
              <a:t>)</a:t>
            </a:r>
            <a:r>
              <a:rPr b="1" lang="en">
                <a:solidFill>
                  <a:srgbClr val="274E13"/>
                </a:solidFill>
              </a:rPr>
              <a:t> </a:t>
            </a:r>
            <a:endParaRPr b="1">
              <a:solidFill>
                <a:srgbClr val="274E1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174" name="Shape 174"/>
        <p:cNvGrpSpPr/>
        <p:nvPr/>
      </p:nvGrpSpPr>
      <p:grpSpPr>
        <a:xfrm>
          <a:off x="0" y="0"/>
          <a:ext cx="0" cy="0"/>
          <a:chOff x="0" y="0"/>
          <a:chExt cx="0" cy="0"/>
        </a:xfrm>
      </p:grpSpPr>
      <p:pic>
        <p:nvPicPr>
          <p:cNvPr id="175" name="Google Shape;175;p25"/>
          <p:cNvPicPr preferRelativeResize="0"/>
          <p:nvPr/>
        </p:nvPicPr>
        <p:blipFill>
          <a:blip r:embed="rId3">
            <a:alphaModFix/>
          </a:blip>
          <a:stretch>
            <a:fillRect/>
          </a:stretch>
        </p:blipFill>
        <p:spPr>
          <a:xfrm>
            <a:off x="2004625" y="132488"/>
            <a:ext cx="5134749" cy="48785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179" name="Shape 179"/>
        <p:cNvGrpSpPr/>
        <p:nvPr/>
      </p:nvGrpSpPr>
      <p:grpSpPr>
        <a:xfrm>
          <a:off x="0" y="0"/>
          <a:ext cx="0" cy="0"/>
          <a:chOff x="0" y="0"/>
          <a:chExt cx="0" cy="0"/>
        </a:xfrm>
      </p:grpSpPr>
      <p:pic>
        <p:nvPicPr>
          <p:cNvPr id="180" name="Google Shape;180;p26"/>
          <p:cNvPicPr preferRelativeResize="0"/>
          <p:nvPr/>
        </p:nvPicPr>
        <p:blipFill>
          <a:blip r:embed="rId3">
            <a:alphaModFix/>
          </a:blip>
          <a:stretch>
            <a:fillRect/>
          </a:stretch>
        </p:blipFill>
        <p:spPr>
          <a:xfrm>
            <a:off x="2040225" y="152400"/>
            <a:ext cx="5063528" cy="4838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184" name="Shape 184"/>
        <p:cNvGrpSpPr/>
        <p:nvPr/>
      </p:nvGrpSpPr>
      <p:grpSpPr>
        <a:xfrm>
          <a:off x="0" y="0"/>
          <a:ext cx="0" cy="0"/>
          <a:chOff x="0" y="0"/>
          <a:chExt cx="0" cy="0"/>
        </a:xfrm>
      </p:grpSpPr>
      <p:pic>
        <p:nvPicPr>
          <p:cNvPr id="185" name="Google Shape;185;p27"/>
          <p:cNvPicPr preferRelativeResize="0"/>
          <p:nvPr/>
        </p:nvPicPr>
        <p:blipFill>
          <a:blip r:embed="rId3">
            <a:alphaModFix/>
          </a:blip>
          <a:stretch>
            <a:fillRect/>
          </a:stretch>
        </p:blipFill>
        <p:spPr>
          <a:xfrm>
            <a:off x="2054900" y="152400"/>
            <a:ext cx="5034202" cy="4838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189" name="Shape 189"/>
        <p:cNvGrpSpPr/>
        <p:nvPr/>
      </p:nvGrpSpPr>
      <p:grpSpPr>
        <a:xfrm>
          <a:off x="0" y="0"/>
          <a:ext cx="0" cy="0"/>
          <a:chOff x="0" y="0"/>
          <a:chExt cx="0" cy="0"/>
        </a:xfrm>
      </p:grpSpPr>
      <p:graphicFrame>
        <p:nvGraphicFramePr>
          <p:cNvPr id="190" name="Google Shape;190;p28"/>
          <p:cNvGraphicFramePr/>
          <p:nvPr/>
        </p:nvGraphicFramePr>
        <p:xfrm>
          <a:off x="225725" y="3908700"/>
          <a:ext cx="3000000" cy="3000000"/>
        </p:xfrm>
        <a:graphic>
          <a:graphicData uri="http://schemas.openxmlformats.org/drawingml/2006/table">
            <a:tbl>
              <a:tblPr>
                <a:noFill/>
                <a:tableStyleId>{6E73CFE3-50D1-48F6-992E-2998CD443CC1}</a:tableStyleId>
              </a:tblPr>
              <a:tblGrid>
                <a:gridCol w="4849375"/>
                <a:gridCol w="1715025"/>
                <a:gridCol w="2353875"/>
              </a:tblGrid>
              <a:tr h="319800">
                <a:tc>
                  <a:txBody>
                    <a:bodyPr/>
                    <a:lstStyle/>
                    <a:p>
                      <a:pPr indent="0" lvl="0" marL="0" rtl="0" algn="l">
                        <a:spcBef>
                          <a:spcPts val="0"/>
                        </a:spcBef>
                        <a:spcAft>
                          <a:spcPts val="0"/>
                        </a:spcAft>
                        <a:buNone/>
                      </a:pPr>
                      <a:r>
                        <a:rPr lang="en">
                          <a:solidFill>
                            <a:schemeClr val="dk1"/>
                          </a:solidFill>
                        </a:rPr>
                        <a:t>PGD Baseline</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77.27%</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0.8431</a:t>
                      </a:r>
                      <a:endParaRPr>
                        <a:solidFill>
                          <a:schemeClr val="dk1"/>
                        </a:solidFill>
                      </a:endParaRPr>
                    </a:p>
                  </a:txBody>
                  <a:tcPr marT="91425" marB="91425" marR="91425" marL="91425">
                    <a:solidFill>
                      <a:schemeClr val="lt1"/>
                    </a:solidFill>
                  </a:tcPr>
                </a:tc>
              </a:tr>
              <a:tr h="319800">
                <a:tc>
                  <a:txBody>
                    <a:bodyPr/>
                    <a:lstStyle/>
                    <a:p>
                      <a:pPr indent="0" lvl="0" marL="0" rtl="0" algn="l">
                        <a:spcBef>
                          <a:spcPts val="0"/>
                        </a:spcBef>
                        <a:spcAft>
                          <a:spcPts val="0"/>
                        </a:spcAft>
                        <a:buNone/>
                      </a:pPr>
                      <a:r>
                        <a:rPr lang="en">
                          <a:solidFill>
                            <a:schemeClr val="dk1"/>
                          </a:solidFill>
                        </a:rPr>
                        <a:t>Denoised PGD (MPRNet)</a:t>
                      </a:r>
                      <a:endParaRPr>
                        <a:solidFill>
                          <a:schemeClr val="dk1"/>
                        </a:solidFill>
                      </a:endParaRPr>
                    </a:p>
                  </a:txBody>
                  <a:tcPr marT="91425" marB="91425" marR="91425" marL="91425">
                    <a:solidFill>
                      <a:srgbClr val="F8D4A6"/>
                    </a:solidFill>
                  </a:tcPr>
                </a:tc>
                <a:tc>
                  <a:txBody>
                    <a:bodyPr/>
                    <a:lstStyle/>
                    <a:p>
                      <a:pPr indent="0" lvl="0" marL="0" rtl="0" algn="l">
                        <a:spcBef>
                          <a:spcPts val="0"/>
                        </a:spcBef>
                        <a:spcAft>
                          <a:spcPts val="0"/>
                        </a:spcAft>
                        <a:buNone/>
                      </a:pPr>
                      <a:r>
                        <a:rPr lang="en">
                          <a:solidFill>
                            <a:schemeClr val="dk1"/>
                          </a:solidFill>
                        </a:rPr>
                        <a:t>83.76%</a:t>
                      </a:r>
                      <a:endParaRPr>
                        <a:solidFill>
                          <a:schemeClr val="dk1"/>
                        </a:solidFill>
                      </a:endParaRPr>
                    </a:p>
                  </a:txBody>
                  <a:tcPr marT="91425" marB="91425" marR="91425" marL="91425">
                    <a:solidFill>
                      <a:srgbClr val="F8D4A6"/>
                    </a:solidFill>
                  </a:tcPr>
                </a:tc>
                <a:tc>
                  <a:txBody>
                    <a:bodyPr/>
                    <a:lstStyle/>
                    <a:p>
                      <a:pPr indent="0" lvl="0" marL="0" rtl="0" algn="l">
                        <a:spcBef>
                          <a:spcPts val="0"/>
                        </a:spcBef>
                        <a:spcAft>
                          <a:spcPts val="0"/>
                        </a:spcAft>
                        <a:buNone/>
                      </a:pPr>
                      <a:r>
                        <a:rPr lang="en">
                          <a:solidFill>
                            <a:schemeClr val="dk1"/>
                          </a:solidFill>
                        </a:rPr>
                        <a:t>0.8953</a:t>
                      </a:r>
                      <a:endParaRPr>
                        <a:solidFill>
                          <a:schemeClr val="dk1"/>
                        </a:solidFill>
                      </a:endParaRPr>
                    </a:p>
                  </a:txBody>
                  <a:tcPr marT="91425" marB="91425" marR="91425" marL="91425">
                    <a:solidFill>
                      <a:srgbClr val="F8D4A6"/>
                    </a:solidFill>
                  </a:tcPr>
                </a:tc>
              </a:tr>
              <a:tr h="359450">
                <a:tc>
                  <a:txBody>
                    <a:bodyPr/>
                    <a:lstStyle/>
                    <a:p>
                      <a:pPr indent="0" lvl="0" marL="0" rtl="0" algn="l">
                        <a:spcBef>
                          <a:spcPts val="0"/>
                        </a:spcBef>
                        <a:spcAft>
                          <a:spcPts val="0"/>
                        </a:spcAft>
                        <a:buNone/>
                      </a:pPr>
                      <a:r>
                        <a:rPr lang="en">
                          <a:solidFill>
                            <a:schemeClr val="dk1"/>
                          </a:solidFill>
                        </a:rPr>
                        <a:t>Denoised PGD (MPRNet) + Contrast enhancement</a:t>
                      </a:r>
                      <a:endParaRPr>
                        <a:solidFill>
                          <a:schemeClr val="dk1"/>
                        </a:solidFill>
                      </a:endParaRPr>
                    </a:p>
                  </a:txBody>
                  <a:tcPr marT="91425" marB="91425" marR="91425" marL="91425">
                    <a:solidFill>
                      <a:srgbClr val="F8D4A6"/>
                    </a:solidFill>
                  </a:tcPr>
                </a:tc>
                <a:tc>
                  <a:txBody>
                    <a:bodyPr/>
                    <a:lstStyle/>
                    <a:p>
                      <a:pPr indent="0" lvl="0" marL="0" rtl="0" algn="l">
                        <a:spcBef>
                          <a:spcPts val="0"/>
                        </a:spcBef>
                        <a:spcAft>
                          <a:spcPts val="0"/>
                        </a:spcAft>
                        <a:buNone/>
                      </a:pPr>
                      <a:r>
                        <a:rPr lang="en">
                          <a:solidFill>
                            <a:schemeClr val="dk1"/>
                          </a:solidFill>
                        </a:rPr>
                        <a:t>87.16%</a:t>
                      </a:r>
                      <a:endParaRPr>
                        <a:solidFill>
                          <a:schemeClr val="dk1"/>
                        </a:solidFill>
                      </a:endParaRPr>
                    </a:p>
                  </a:txBody>
                  <a:tcPr marT="91425" marB="91425" marR="91425" marL="91425">
                    <a:solidFill>
                      <a:srgbClr val="F8D4A6"/>
                    </a:solidFill>
                  </a:tcPr>
                </a:tc>
                <a:tc>
                  <a:txBody>
                    <a:bodyPr/>
                    <a:lstStyle/>
                    <a:p>
                      <a:pPr indent="0" lvl="0" marL="0" rtl="0" algn="l">
                        <a:spcBef>
                          <a:spcPts val="0"/>
                        </a:spcBef>
                        <a:spcAft>
                          <a:spcPts val="0"/>
                        </a:spcAft>
                        <a:buNone/>
                      </a:pPr>
                      <a:r>
                        <a:rPr lang="en">
                          <a:solidFill>
                            <a:schemeClr val="dk1"/>
                          </a:solidFill>
                        </a:rPr>
                        <a:t>0.9115</a:t>
                      </a:r>
                      <a:endParaRPr>
                        <a:solidFill>
                          <a:schemeClr val="dk1"/>
                        </a:solidFill>
                      </a:endParaRPr>
                    </a:p>
                  </a:txBody>
                  <a:tcPr marT="91425" marB="91425" marR="91425" marL="91425">
                    <a:solidFill>
                      <a:srgbClr val="F8D4A6"/>
                    </a:solidFill>
                  </a:tcPr>
                </a:tc>
              </a:tr>
            </a:tbl>
          </a:graphicData>
        </a:graphic>
      </p:graphicFrame>
      <p:sp>
        <p:nvSpPr>
          <p:cNvPr id="191" name="Google Shape;191;p28"/>
          <p:cNvSpPr txBox="1"/>
          <p:nvPr/>
        </p:nvSpPr>
        <p:spPr>
          <a:xfrm>
            <a:off x="225725" y="0"/>
            <a:ext cx="8918400" cy="54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rPr>
              <a:t> Test accuracies on </a:t>
            </a:r>
            <a:r>
              <a:rPr lang="en" sz="1700">
                <a:solidFill>
                  <a:schemeClr val="dk1"/>
                </a:solidFill>
              </a:rPr>
              <a:t>3810 images on the selected classes (</a:t>
            </a:r>
            <a:r>
              <a:rPr lang="en" sz="1700">
                <a:solidFill>
                  <a:schemeClr val="dk1"/>
                </a:solidFill>
              </a:rPr>
              <a:t>0,1,2,11,12,14,16,28,34,35,39)</a:t>
            </a:r>
            <a:endParaRPr sz="1700">
              <a:solidFill>
                <a:schemeClr val="dk1"/>
              </a:solidFill>
            </a:endParaRPr>
          </a:p>
          <a:p>
            <a:pPr indent="0" lvl="0" marL="0" rtl="0" algn="ctr">
              <a:spcBef>
                <a:spcPts val="0"/>
              </a:spcBef>
              <a:spcAft>
                <a:spcPts val="0"/>
              </a:spcAft>
              <a:buNone/>
            </a:pPr>
            <a:r>
              <a:t/>
            </a:r>
            <a:endParaRPr sz="1700">
              <a:solidFill>
                <a:schemeClr val="dk1"/>
              </a:solidFill>
            </a:endParaRPr>
          </a:p>
        </p:txBody>
      </p:sp>
      <p:graphicFrame>
        <p:nvGraphicFramePr>
          <p:cNvPr id="192" name="Google Shape;192;p28"/>
          <p:cNvGraphicFramePr/>
          <p:nvPr/>
        </p:nvGraphicFramePr>
        <p:xfrm>
          <a:off x="225725" y="513075"/>
          <a:ext cx="3000000" cy="3000000"/>
        </p:xfrm>
        <a:graphic>
          <a:graphicData uri="http://schemas.openxmlformats.org/drawingml/2006/table">
            <a:tbl>
              <a:tblPr>
                <a:noFill/>
                <a:tableStyleId>{6E73CFE3-50D1-48F6-992E-2998CD443CC1}</a:tableStyleId>
              </a:tblPr>
              <a:tblGrid>
                <a:gridCol w="4849375"/>
                <a:gridCol w="1715025"/>
                <a:gridCol w="2353875"/>
              </a:tblGrid>
              <a:tr h="386975">
                <a:tc>
                  <a:txBody>
                    <a:bodyPr/>
                    <a:lstStyle/>
                    <a:p>
                      <a:pPr indent="0" lvl="0" marL="0" rtl="0" algn="l">
                        <a:spcBef>
                          <a:spcPts val="0"/>
                        </a:spcBef>
                        <a:spcAft>
                          <a:spcPts val="0"/>
                        </a:spcAft>
                        <a:buNone/>
                      </a:pPr>
                      <a:r>
                        <a:rPr b="1" lang="en">
                          <a:solidFill>
                            <a:schemeClr val="dk1"/>
                          </a:solidFill>
                        </a:rPr>
                        <a:t>Image Set</a:t>
                      </a:r>
                      <a:endParaRPr b="1">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b="1" lang="en">
                          <a:solidFill>
                            <a:schemeClr val="dk1"/>
                          </a:solidFill>
                        </a:rPr>
                        <a:t>Test Accuracy</a:t>
                      </a:r>
                      <a:endParaRPr b="1">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b="1" lang="en">
                          <a:solidFill>
                            <a:schemeClr val="dk1"/>
                          </a:solidFill>
                        </a:rPr>
                        <a:t>F1 Score</a:t>
                      </a:r>
                      <a:endParaRPr b="1">
                        <a:solidFill>
                          <a:schemeClr val="dk1"/>
                        </a:solidFill>
                      </a:endParaRPr>
                    </a:p>
                  </a:txBody>
                  <a:tcPr marT="91425" marB="91425" marR="91425" marL="91425">
                    <a:solidFill>
                      <a:schemeClr val="lt1"/>
                    </a:solidFill>
                  </a:tcPr>
                </a:tc>
              </a:tr>
              <a:tr h="386975">
                <a:tc>
                  <a:txBody>
                    <a:bodyPr/>
                    <a:lstStyle/>
                    <a:p>
                      <a:pPr indent="0" lvl="0" marL="0" rtl="0" algn="l">
                        <a:spcBef>
                          <a:spcPts val="0"/>
                        </a:spcBef>
                        <a:spcAft>
                          <a:spcPts val="0"/>
                        </a:spcAft>
                        <a:buNone/>
                      </a:pPr>
                      <a:r>
                        <a:rPr lang="en">
                          <a:solidFill>
                            <a:schemeClr val="dk1"/>
                          </a:solidFill>
                        </a:rPr>
                        <a:t>Original Images</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99.30%</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0.9953</a:t>
                      </a:r>
                      <a:endParaRPr>
                        <a:solidFill>
                          <a:schemeClr val="dk1"/>
                        </a:solidFill>
                      </a:endParaRPr>
                    </a:p>
                  </a:txBody>
                  <a:tcPr marT="91425" marB="91425" marR="91425" marL="91425">
                    <a:solidFill>
                      <a:schemeClr val="lt1"/>
                    </a:solidFill>
                  </a:tcPr>
                </a:tc>
              </a:tr>
            </a:tbl>
          </a:graphicData>
        </a:graphic>
      </p:graphicFrame>
      <p:graphicFrame>
        <p:nvGraphicFramePr>
          <p:cNvPr id="193" name="Google Shape;193;p28"/>
          <p:cNvGraphicFramePr/>
          <p:nvPr/>
        </p:nvGraphicFramePr>
        <p:xfrm>
          <a:off x="225725" y="2632575"/>
          <a:ext cx="3000000" cy="3000000"/>
        </p:xfrm>
        <a:graphic>
          <a:graphicData uri="http://schemas.openxmlformats.org/drawingml/2006/table">
            <a:tbl>
              <a:tblPr>
                <a:noFill/>
                <a:tableStyleId>{6E73CFE3-50D1-48F6-992E-2998CD443CC1}</a:tableStyleId>
              </a:tblPr>
              <a:tblGrid>
                <a:gridCol w="4849375"/>
                <a:gridCol w="1715025"/>
                <a:gridCol w="2353875"/>
              </a:tblGrid>
              <a:tr h="415700">
                <a:tc>
                  <a:txBody>
                    <a:bodyPr/>
                    <a:lstStyle/>
                    <a:p>
                      <a:pPr indent="0" lvl="0" marL="0" rtl="0" algn="l">
                        <a:spcBef>
                          <a:spcPts val="0"/>
                        </a:spcBef>
                        <a:spcAft>
                          <a:spcPts val="0"/>
                        </a:spcAft>
                        <a:buNone/>
                      </a:pPr>
                      <a:r>
                        <a:rPr lang="en">
                          <a:solidFill>
                            <a:schemeClr val="dk1"/>
                          </a:solidFill>
                        </a:rPr>
                        <a:t>FGSM Baseline</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67.14%</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0.7540</a:t>
                      </a:r>
                      <a:endParaRPr>
                        <a:solidFill>
                          <a:schemeClr val="dk1"/>
                        </a:solidFill>
                      </a:endParaRPr>
                    </a:p>
                  </a:txBody>
                  <a:tcPr marT="91425" marB="91425" marR="91425" marL="91425">
                    <a:solidFill>
                      <a:schemeClr val="lt1"/>
                    </a:solidFill>
                  </a:tcPr>
                </a:tc>
              </a:tr>
              <a:tr h="362550">
                <a:tc>
                  <a:txBody>
                    <a:bodyPr/>
                    <a:lstStyle/>
                    <a:p>
                      <a:pPr indent="0" lvl="0" marL="0" rtl="0" algn="l">
                        <a:spcBef>
                          <a:spcPts val="0"/>
                        </a:spcBef>
                        <a:spcAft>
                          <a:spcPts val="0"/>
                        </a:spcAft>
                        <a:buNone/>
                      </a:pPr>
                      <a:r>
                        <a:rPr lang="en">
                          <a:solidFill>
                            <a:schemeClr val="dk1"/>
                          </a:solidFill>
                        </a:rPr>
                        <a:t>Denoised FGSM (MPRNet)</a:t>
                      </a:r>
                      <a:endParaRPr>
                        <a:solidFill>
                          <a:schemeClr val="dk1"/>
                        </a:solidFill>
                      </a:endParaRPr>
                    </a:p>
                  </a:txBody>
                  <a:tcPr marT="91425" marB="91425" marR="91425" marL="91425">
                    <a:solidFill>
                      <a:srgbClr val="F8D4A6"/>
                    </a:solidFill>
                  </a:tcPr>
                </a:tc>
                <a:tc>
                  <a:txBody>
                    <a:bodyPr/>
                    <a:lstStyle/>
                    <a:p>
                      <a:pPr indent="0" lvl="0" marL="0" rtl="0" algn="l">
                        <a:spcBef>
                          <a:spcPts val="0"/>
                        </a:spcBef>
                        <a:spcAft>
                          <a:spcPts val="0"/>
                        </a:spcAft>
                        <a:buNone/>
                      </a:pPr>
                      <a:r>
                        <a:rPr lang="en">
                          <a:solidFill>
                            <a:schemeClr val="dk1"/>
                          </a:solidFill>
                        </a:rPr>
                        <a:t>78.11%</a:t>
                      </a:r>
                      <a:endParaRPr>
                        <a:solidFill>
                          <a:schemeClr val="dk1"/>
                        </a:solidFill>
                      </a:endParaRPr>
                    </a:p>
                  </a:txBody>
                  <a:tcPr marT="91425" marB="91425" marR="91425" marL="91425">
                    <a:solidFill>
                      <a:srgbClr val="F8D4A6"/>
                    </a:solidFill>
                  </a:tcPr>
                </a:tc>
                <a:tc>
                  <a:txBody>
                    <a:bodyPr/>
                    <a:lstStyle/>
                    <a:p>
                      <a:pPr indent="0" lvl="0" marL="0" rtl="0" algn="l">
                        <a:spcBef>
                          <a:spcPts val="0"/>
                        </a:spcBef>
                        <a:spcAft>
                          <a:spcPts val="0"/>
                        </a:spcAft>
                        <a:buNone/>
                      </a:pPr>
                      <a:r>
                        <a:rPr lang="en">
                          <a:solidFill>
                            <a:schemeClr val="dk1"/>
                          </a:solidFill>
                        </a:rPr>
                        <a:t>0.8566</a:t>
                      </a:r>
                      <a:endParaRPr>
                        <a:solidFill>
                          <a:schemeClr val="dk1"/>
                        </a:solidFill>
                      </a:endParaRPr>
                    </a:p>
                  </a:txBody>
                  <a:tcPr marT="91425" marB="91425" marR="91425" marL="91425">
                    <a:solidFill>
                      <a:srgbClr val="F8D4A6"/>
                    </a:solidFill>
                  </a:tcPr>
                </a:tc>
              </a:tr>
              <a:tr h="378800">
                <a:tc>
                  <a:txBody>
                    <a:bodyPr/>
                    <a:lstStyle/>
                    <a:p>
                      <a:pPr indent="0" lvl="0" marL="0" rtl="0" algn="l">
                        <a:spcBef>
                          <a:spcPts val="0"/>
                        </a:spcBef>
                        <a:spcAft>
                          <a:spcPts val="0"/>
                        </a:spcAft>
                        <a:buNone/>
                      </a:pPr>
                      <a:r>
                        <a:rPr lang="en">
                          <a:solidFill>
                            <a:schemeClr val="dk1"/>
                          </a:solidFill>
                        </a:rPr>
                        <a:t>Denoised FGSM (MPRNet) + Contrast enhancement</a:t>
                      </a:r>
                      <a:endParaRPr>
                        <a:solidFill>
                          <a:schemeClr val="dk1"/>
                        </a:solidFill>
                      </a:endParaRPr>
                    </a:p>
                  </a:txBody>
                  <a:tcPr marT="91425" marB="91425" marR="91425" marL="91425">
                    <a:solidFill>
                      <a:srgbClr val="F8D4A6"/>
                    </a:solidFill>
                  </a:tcPr>
                </a:tc>
                <a:tc>
                  <a:txBody>
                    <a:bodyPr/>
                    <a:lstStyle/>
                    <a:p>
                      <a:pPr indent="0" lvl="0" marL="0" rtl="0" algn="l">
                        <a:spcBef>
                          <a:spcPts val="0"/>
                        </a:spcBef>
                        <a:spcAft>
                          <a:spcPts val="0"/>
                        </a:spcAft>
                        <a:buNone/>
                      </a:pPr>
                      <a:r>
                        <a:rPr lang="en">
                          <a:solidFill>
                            <a:schemeClr val="dk1"/>
                          </a:solidFill>
                        </a:rPr>
                        <a:t>82.23%</a:t>
                      </a:r>
                      <a:endParaRPr>
                        <a:solidFill>
                          <a:schemeClr val="dk1"/>
                        </a:solidFill>
                      </a:endParaRPr>
                    </a:p>
                  </a:txBody>
                  <a:tcPr marT="91425" marB="91425" marR="91425" marL="91425">
                    <a:solidFill>
                      <a:srgbClr val="F8D4A6"/>
                    </a:solidFill>
                  </a:tcPr>
                </a:tc>
                <a:tc>
                  <a:txBody>
                    <a:bodyPr/>
                    <a:lstStyle/>
                    <a:p>
                      <a:pPr indent="0" lvl="0" marL="0" rtl="0" algn="l">
                        <a:spcBef>
                          <a:spcPts val="0"/>
                        </a:spcBef>
                        <a:spcAft>
                          <a:spcPts val="0"/>
                        </a:spcAft>
                        <a:buNone/>
                      </a:pPr>
                      <a:r>
                        <a:rPr lang="en">
                          <a:solidFill>
                            <a:schemeClr val="dk1"/>
                          </a:solidFill>
                        </a:rPr>
                        <a:t>0.8737</a:t>
                      </a:r>
                      <a:endParaRPr>
                        <a:solidFill>
                          <a:schemeClr val="dk1"/>
                        </a:solidFill>
                      </a:endParaRPr>
                    </a:p>
                  </a:txBody>
                  <a:tcPr marT="91425" marB="91425" marR="91425" marL="91425">
                    <a:solidFill>
                      <a:srgbClr val="F8D4A6"/>
                    </a:solidFill>
                  </a:tcPr>
                </a:tc>
              </a:tr>
            </a:tbl>
          </a:graphicData>
        </a:graphic>
      </p:graphicFrame>
      <p:graphicFrame>
        <p:nvGraphicFramePr>
          <p:cNvPr id="194" name="Google Shape;194;p28"/>
          <p:cNvGraphicFramePr/>
          <p:nvPr/>
        </p:nvGraphicFramePr>
        <p:xfrm>
          <a:off x="225725" y="1374313"/>
          <a:ext cx="3000000" cy="3000000"/>
        </p:xfrm>
        <a:graphic>
          <a:graphicData uri="http://schemas.openxmlformats.org/drawingml/2006/table">
            <a:tbl>
              <a:tblPr>
                <a:noFill/>
                <a:tableStyleId>{6E73CFE3-50D1-48F6-992E-2998CD443CC1}</a:tableStyleId>
              </a:tblPr>
              <a:tblGrid>
                <a:gridCol w="4849375"/>
                <a:gridCol w="1715025"/>
                <a:gridCol w="2353875"/>
              </a:tblGrid>
              <a:tr h="386975">
                <a:tc>
                  <a:txBody>
                    <a:bodyPr/>
                    <a:lstStyle/>
                    <a:p>
                      <a:pPr indent="0" lvl="0" marL="0" rtl="0" algn="l">
                        <a:spcBef>
                          <a:spcPts val="0"/>
                        </a:spcBef>
                        <a:spcAft>
                          <a:spcPts val="0"/>
                        </a:spcAft>
                        <a:buNone/>
                      </a:pPr>
                      <a:r>
                        <a:rPr lang="en">
                          <a:solidFill>
                            <a:schemeClr val="dk1"/>
                          </a:solidFill>
                        </a:rPr>
                        <a:t>Gaussian Blur Baseline</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89.61%</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0.9196</a:t>
                      </a:r>
                      <a:endParaRPr>
                        <a:solidFill>
                          <a:schemeClr val="dk1"/>
                        </a:solidFill>
                      </a:endParaRPr>
                    </a:p>
                  </a:txBody>
                  <a:tcPr marT="91425" marB="91425" marR="91425" marL="91425">
                    <a:solidFill>
                      <a:schemeClr val="lt1"/>
                    </a:solidFill>
                  </a:tcPr>
                </a:tc>
              </a:tr>
              <a:tr h="386975">
                <a:tc>
                  <a:txBody>
                    <a:bodyPr/>
                    <a:lstStyle/>
                    <a:p>
                      <a:pPr indent="0" lvl="0" marL="0" rtl="0" algn="l">
                        <a:spcBef>
                          <a:spcPts val="0"/>
                        </a:spcBef>
                        <a:spcAft>
                          <a:spcPts val="0"/>
                        </a:spcAft>
                        <a:buClr>
                          <a:schemeClr val="dk1"/>
                        </a:buClr>
                        <a:buSzPts val="1100"/>
                        <a:buFont typeface="Arial"/>
                        <a:buNone/>
                      </a:pPr>
                      <a:r>
                        <a:rPr lang="en">
                          <a:solidFill>
                            <a:schemeClr val="dk1"/>
                          </a:solidFill>
                        </a:rPr>
                        <a:t>Deblurred (MPRNet)</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87.74%</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0.8998</a:t>
                      </a:r>
                      <a:endParaRPr>
                        <a:solidFill>
                          <a:schemeClr val="dk1"/>
                        </a:solidFill>
                      </a:endParaRPr>
                    </a:p>
                  </a:txBody>
                  <a:tcPr marT="91425" marB="91425" marR="91425" marL="91425">
                    <a:solidFill>
                      <a:schemeClr val="lt1"/>
                    </a:solidFill>
                  </a:tcPr>
                </a:tc>
              </a:tr>
              <a:tr h="397000">
                <a:tc>
                  <a:txBody>
                    <a:bodyPr/>
                    <a:lstStyle/>
                    <a:p>
                      <a:pPr indent="0" lvl="0" marL="0" rtl="0" algn="l">
                        <a:spcBef>
                          <a:spcPts val="0"/>
                        </a:spcBef>
                        <a:spcAft>
                          <a:spcPts val="0"/>
                        </a:spcAft>
                        <a:buNone/>
                      </a:pPr>
                      <a:r>
                        <a:rPr lang="en">
                          <a:solidFill>
                            <a:schemeClr val="dk1"/>
                          </a:solidFill>
                        </a:rPr>
                        <a:t>Deblurred (MPRNet) + Contrast enhancement</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88.35%</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0.8836</a:t>
                      </a:r>
                      <a:endParaRPr>
                        <a:solidFill>
                          <a:schemeClr val="dk1"/>
                        </a:solidFill>
                      </a:endParaRPr>
                    </a:p>
                  </a:txBody>
                  <a:tcPr marT="91425" marB="91425" marR="91425" marL="91425">
                    <a:solidFill>
                      <a:schemeClr val="lt1"/>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198" name="Shape 198"/>
        <p:cNvGrpSpPr/>
        <p:nvPr/>
      </p:nvGrpSpPr>
      <p:grpSpPr>
        <a:xfrm>
          <a:off x="0" y="0"/>
          <a:ext cx="0" cy="0"/>
          <a:chOff x="0" y="0"/>
          <a:chExt cx="0" cy="0"/>
        </a:xfrm>
      </p:grpSpPr>
      <p:sp>
        <p:nvSpPr>
          <p:cNvPr id="199" name="Google Shape;199;p29"/>
          <p:cNvSpPr txBox="1"/>
          <p:nvPr>
            <p:ph idx="1" type="body"/>
          </p:nvPr>
        </p:nvSpPr>
        <p:spPr>
          <a:xfrm>
            <a:off x="0" y="802650"/>
            <a:ext cx="91440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AutoNum type="arabicParenR"/>
            </a:pPr>
            <a:r>
              <a:rPr lang="en" sz="1500">
                <a:solidFill>
                  <a:schemeClr val="dk1"/>
                </a:solidFill>
              </a:rPr>
              <a:t>Manual clustering and pseudo-denoising based on k-Means clustering</a:t>
            </a:r>
            <a:endParaRPr sz="1500">
              <a:solidFill>
                <a:schemeClr val="dk1"/>
              </a:solidFill>
            </a:endParaRPr>
          </a:p>
          <a:p>
            <a:pPr indent="-330200" lvl="0" marL="914400" rtl="0" algn="l">
              <a:spcBef>
                <a:spcPts val="0"/>
              </a:spcBef>
              <a:spcAft>
                <a:spcPts val="0"/>
              </a:spcAft>
              <a:buClr>
                <a:schemeClr val="dk1"/>
              </a:buClr>
              <a:buSzPts val="1600"/>
              <a:buAutoNum type="alphaLcParenR"/>
            </a:pPr>
            <a:r>
              <a:rPr lang="en" sz="1600">
                <a:solidFill>
                  <a:schemeClr val="dk1"/>
                </a:solidFill>
              </a:rPr>
              <a:t>Why? </a:t>
            </a:r>
            <a:endParaRPr sz="1600">
              <a:solidFill>
                <a:schemeClr val="dk1"/>
              </a:solidFill>
            </a:endParaRPr>
          </a:p>
          <a:p>
            <a:pPr indent="-381000" lvl="1" marL="1200150" rtl="0" algn="l">
              <a:spcBef>
                <a:spcPts val="0"/>
              </a:spcBef>
              <a:spcAft>
                <a:spcPts val="0"/>
              </a:spcAft>
              <a:buClr>
                <a:schemeClr val="dk1"/>
              </a:buClr>
              <a:buSzPts val="1500"/>
              <a:buAutoNum type="romanLcParenR"/>
            </a:pPr>
            <a:r>
              <a:rPr lang="en" sz="1500">
                <a:solidFill>
                  <a:schemeClr val="dk1"/>
                </a:solidFill>
              </a:rPr>
              <a:t>From previous experiments the denoising approach </a:t>
            </a:r>
            <a:r>
              <a:rPr lang="en" sz="1500">
                <a:solidFill>
                  <a:schemeClr val="dk1"/>
                </a:solidFill>
              </a:rPr>
              <a:t>improved</a:t>
            </a:r>
            <a:r>
              <a:rPr lang="en" sz="1500">
                <a:solidFill>
                  <a:schemeClr val="dk1"/>
                </a:solidFill>
              </a:rPr>
              <a:t> the test accuracy on the </a:t>
            </a:r>
            <a:r>
              <a:rPr lang="en" sz="1500">
                <a:solidFill>
                  <a:schemeClr val="dk1"/>
                </a:solidFill>
              </a:rPr>
              <a:t>PGD and FGSM images.</a:t>
            </a:r>
            <a:endParaRPr sz="1500">
              <a:solidFill>
                <a:schemeClr val="dk1"/>
              </a:solidFill>
            </a:endParaRPr>
          </a:p>
          <a:p>
            <a:pPr indent="0" lvl="0" marL="1371600" rtl="0" algn="l">
              <a:spcBef>
                <a:spcPts val="1200"/>
              </a:spcBef>
              <a:spcAft>
                <a:spcPts val="0"/>
              </a:spcAft>
              <a:buNone/>
            </a:pPr>
            <a:r>
              <a:t/>
            </a:r>
            <a:endParaRPr sz="1500">
              <a:solidFill>
                <a:schemeClr val="dk1"/>
              </a:solidFill>
            </a:endParaRPr>
          </a:p>
          <a:p>
            <a:pPr indent="-330200" lvl="0" marL="914400" rtl="0" algn="l">
              <a:spcBef>
                <a:spcPts val="1200"/>
              </a:spcBef>
              <a:spcAft>
                <a:spcPts val="0"/>
              </a:spcAft>
              <a:buClr>
                <a:schemeClr val="dk1"/>
              </a:buClr>
              <a:buSzPts val="1600"/>
              <a:buAutoNum type="alphaLcParenR"/>
            </a:pPr>
            <a:r>
              <a:rPr lang="en" sz="1600">
                <a:solidFill>
                  <a:schemeClr val="dk1"/>
                </a:solidFill>
              </a:rPr>
              <a:t>How?	</a:t>
            </a:r>
            <a:endParaRPr sz="1600">
              <a:solidFill>
                <a:schemeClr val="dk1"/>
              </a:solidFill>
            </a:endParaRPr>
          </a:p>
          <a:p>
            <a:pPr indent="-381000" lvl="1" marL="1200150" rtl="0" algn="l">
              <a:spcBef>
                <a:spcPts val="0"/>
              </a:spcBef>
              <a:spcAft>
                <a:spcPts val="0"/>
              </a:spcAft>
              <a:buClr>
                <a:schemeClr val="dk1"/>
              </a:buClr>
              <a:buSzPts val="1500"/>
              <a:buAutoNum type="romanLcParenR"/>
            </a:pPr>
            <a:r>
              <a:rPr lang="en" sz="1500">
                <a:solidFill>
                  <a:schemeClr val="dk1"/>
                </a:solidFill>
              </a:rPr>
              <a:t>Empirically determined most optimal k value = 5  that corresponds to number of most dominant colors in the image.</a:t>
            </a:r>
            <a:endParaRPr sz="1500">
              <a:solidFill>
                <a:schemeClr val="dk1"/>
              </a:solidFill>
            </a:endParaRPr>
          </a:p>
          <a:p>
            <a:pPr indent="-381000" lvl="1" marL="1200150" rtl="0" algn="l">
              <a:spcBef>
                <a:spcPts val="0"/>
              </a:spcBef>
              <a:spcAft>
                <a:spcPts val="0"/>
              </a:spcAft>
              <a:buClr>
                <a:schemeClr val="dk1"/>
              </a:buClr>
              <a:buSzPts val="1500"/>
              <a:buAutoNum type="romanLcParenR"/>
            </a:pPr>
            <a:r>
              <a:rPr lang="en" sz="1500">
                <a:solidFill>
                  <a:schemeClr val="dk1"/>
                </a:solidFill>
              </a:rPr>
              <a:t>Segment the images based on 5 dominant colors</a:t>
            </a:r>
            <a:endParaRPr sz="1500">
              <a:solidFill>
                <a:schemeClr val="dk1"/>
              </a:solidFill>
            </a:endParaRPr>
          </a:p>
          <a:p>
            <a:pPr indent="-381000" lvl="1" marL="1200150" rtl="0" algn="l">
              <a:spcBef>
                <a:spcPts val="0"/>
              </a:spcBef>
              <a:spcAft>
                <a:spcPts val="0"/>
              </a:spcAft>
              <a:buClr>
                <a:schemeClr val="dk1"/>
              </a:buClr>
              <a:buSzPts val="1500"/>
              <a:buAutoNum type="romanLcParenR"/>
            </a:pPr>
            <a:r>
              <a:rPr lang="en" sz="1500">
                <a:solidFill>
                  <a:schemeClr val="dk1"/>
                </a:solidFill>
              </a:rPr>
              <a:t>For each segmented group (not color, since there will be multiple groups for the same color):</a:t>
            </a:r>
            <a:endParaRPr sz="1500">
              <a:solidFill>
                <a:schemeClr val="dk1"/>
              </a:solidFill>
            </a:endParaRPr>
          </a:p>
          <a:p>
            <a:pPr indent="-438150" lvl="2" marL="1543050" rtl="0" algn="l">
              <a:spcBef>
                <a:spcPts val="0"/>
              </a:spcBef>
              <a:spcAft>
                <a:spcPts val="0"/>
              </a:spcAft>
              <a:buClr>
                <a:schemeClr val="dk1"/>
              </a:buClr>
              <a:buSzPts val="1500"/>
              <a:buAutoNum type="arabicParenR"/>
            </a:pPr>
            <a:r>
              <a:rPr lang="en" sz="1500">
                <a:solidFill>
                  <a:schemeClr val="dk1"/>
                </a:solidFill>
              </a:rPr>
              <a:t>Average the pixel values on the adversarial image for each group</a:t>
            </a:r>
            <a:endParaRPr sz="1500">
              <a:solidFill>
                <a:schemeClr val="dk1"/>
              </a:solidFill>
            </a:endParaRPr>
          </a:p>
          <a:p>
            <a:pPr indent="-438150" lvl="2" marL="1543050" rtl="0" algn="l">
              <a:spcBef>
                <a:spcPts val="0"/>
              </a:spcBef>
              <a:spcAft>
                <a:spcPts val="0"/>
              </a:spcAft>
              <a:buClr>
                <a:schemeClr val="dk1"/>
              </a:buClr>
              <a:buSzPts val="1500"/>
              <a:buAutoNum type="arabicParenR"/>
            </a:pPr>
            <a:r>
              <a:rPr lang="en" sz="1500">
                <a:solidFill>
                  <a:schemeClr val="dk1"/>
                </a:solidFill>
              </a:rPr>
              <a:t>Replace the values of that group with an averaged value</a:t>
            </a:r>
            <a:endParaRPr sz="15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1200"/>
              </a:spcAft>
              <a:buNone/>
            </a:pPr>
            <a:r>
              <a:t/>
            </a:r>
            <a:endParaRPr sz="1400">
              <a:solidFill>
                <a:schemeClr val="dk1"/>
              </a:solidFill>
            </a:endParaRPr>
          </a:p>
        </p:txBody>
      </p:sp>
      <p:sp>
        <p:nvSpPr>
          <p:cNvPr id="200" name="Google Shape;200;p29"/>
          <p:cNvSpPr txBox="1"/>
          <p:nvPr>
            <p:ph type="title"/>
          </p:nvPr>
        </p:nvSpPr>
        <p:spPr>
          <a:xfrm>
            <a:off x="311700" y="17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solidFill>
                  <a:srgbClr val="274E13"/>
                </a:solidFill>
              </a:rPr>
              <a:t>Solution Space </a:t>
            </a:r>
            <a:r>
              <a:rPr lang="en">
                <a:solidFill>
                  <a:schemeClr val="dk2"/>
                </a:solidFill>
              </a:rPr>
              <a:t>(</a:t>
            </a:r>
            <a:r>
              <a:rPr lang="en"/>
              <a:t>MobileNetV3</a:t>
            </a:r>
            <a:r>
              <a:rPr lang="en">
                <a:solidFill>
                  <a:schemeClr val="dk2"/>
                </a:solidFill>
              </a:rPr>
              <a:t>) </a:t>
            </a:r>
            <a:endParaRPr>
              <a:solidFill>
                <a:schemeClr val="dk2"/>
              </a:solidFill>
            </a:endParaRPr>
          </a:p>
          <a:p>
            <a:pPr indent="0" lvl="0" marL="0" rtl="0" algn="l">
              <a:spcBef>
                <a:spcPts val="0"/>
              </a:spcBef>
              <a:spcAft>
                <a:spcPts val="0"/>
              </a:spcAft>
              <a:buSzPts val="990"/>
              <a:buNone/>
            </a:pPr>
            <a:r>
              <a:t/>
            </a:r>
            <a:endParaRPr b="1">
              <a:solidFill>
                <a:srgbClr val="274E1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204" name="Shape 204"/>
        <p:cNvGrpSpPr/>
        <p:nvPr/>
      </p:nvGrpSpPr>
      <p:grpSpPr>
        <a:xfrm>
          <a:off x="0" y="0"/>
          <a:ext cx="0" cy="0"/>
          <a:chOff x="0" y="0"/>
          <a:chExt cx="0" cy="0"/>
        </a:xfrm>
      </p:grpSpPr>
      <p:sp>
        <p:nvSpPr>
          <p:cNvPr id="205" name="Google Shape;205;p30"/>
          <p:cNvSpPr txBox="1"/>
          <p:nvPr>
            <p:ph idx="1" type="body"/>
          </p:nvPr>
        </p:nvSpPr>
        <p:spPr>
          <a:xfrm>
            <a:off x="0" y="497375"/>
            <a:ext cx="91440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AutoNum type="arabicParenR"/>
            </a:pPr>
            <a:r>
              <a:rPr lang="en" sz="1400">
                <a:solidFill>
                  <a:schemeClr val="dk1"/>
                </a:solidFill>
              </a:rPr>
              <a:t>Color Averaging: p</a:t>
            </a:r>
            <a:r>
              <a:rPr lang="en" sz="1400">
                <a:solidFill>
                  <a:schemeClr val="dk1"/>
                </a:solidFill>
              </a:rPr>
              <a:t>seudo-denoising based on k-Means clustering</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1200"/>
              </a:spcAft>
              <a:buNone/>
            </a:pPr>
            <a:r>
              <a:t/>
            </a:r>
            <a:endParaRPr sz="1400">
              <a:solidFill>
                <a:schemeClr val="dk1"/>
              </a:solidFill>
            </a:endParaRPr>
          </a:p>
        </p:txBody>
      </p:sp>
      <p:sp>
        <p:nvSpPr>
          <p:cNvPr id="206" name="Google Shape;206;p3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solidFill>
                  <a:srgbClr val="274E13"/>
                </a:solidFill>
              </a:rPr>
              <a:t>Solution Space </a:t>
            </a:r>
            <a:r>
              <a:rPr lang="en">
                <a:solidFill>
                  <a:schemeClr val="dk2"/>
                </a:solidFill>
              </a:rPr>
              <a:t>(</a:t>
            </a:r>
            <a:r>
              <a:rPr lang="en"/>
              <a:t>MobileNetV3</a:t>
            </a:r>
            <a:r>
              <a:rPr lang="en">
                <a:solidFill>
                  <a:schemeClr val="dk2"/>
                </a:solidFill>
              </a:rPr>
              <a:t>) </a:t>
            </a:r>
            <a:endParaRPr>
              <a:solidFill>
                <a:schemeClr val="dk2"/>
              </a:solidFill>
            </a:endParaRPr>
          </a:p>
          <a:p>
            <a:pPr indent="0" lvl="0" marL="0" rtl="0" algn="l">
              <a:spcBef>
                <a:spcPts val="0"/>
              </a:spcBef>
              <a:spcAft>
                <a:spcPts val="0"/>
              </a:spcAft>
              <a:buSzPts val="990"/>
              <a:buNone/>
            </a:pPr>
            <a:r>
              <a:t/>
            </a:r>
            <a:endParaRPr b="1">
              <a:solidFill>
                <a:srgbClr val="274E13"/>
              </a:solidFill>
            </a:endParaRPr>
          </a:p>
        </p:txBody>
      </p:sp>
      <p:pic>
        <p:nvPicPr>
          <p:cNvPr id="207" name="Google Shape;207;p30"/>
          <p:cNvPicPr preferRelativeResize="0"/>
          <p:nvPr/>
        </p:nvPicPr>
        <p:blipFill>
          <a:blip r:embed="rId3">
            <a:alphaModFix/>
          </a:blip>
          <a:stretch>
            <a:fillRect/>
          </a:stretch>
        </p:blipFill>
        <p:spPr>
          <a:xfrm>
            <a:off x="612325" y="1008525"/>
            <a:ext cx="8158701" cy="1969500"/>
          </a:xfrm>
          <a:prstGeom prst="rect">
            <a:avLst/>
          </a:prstGeom>
          <a:noFill/>
          <a:ln>
            <a:noFill/>
          </a:ln>
        </p:spPr>
      </p:pic>
      <p:pic>
        <p:nvPicPr>
          <p:cNvPr id="208" name="Google Shape;208;p30"/>
          <p:cNvPicPr preferRelativeResize="0"/>
          <p:nvPr/>
        </p:nvPicPr>
        <p:blipFill>
          <a:blip r:embed="rId4">
            <a:alphaModFix/>
          </a:blip>
          <a:stretch>
            <a:fillRect/>
          </a:stretch>
        </p:blipFill>
        <p:spPr>
          <a:xfrm>
            <a:off x="670625" y="3057100"/>
            <a:ext cx="8100400" cy="190510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212" name="Shape 212"/>
        <p:cNvGrpSpPr/>
        <p:nvPr/>
      </p:nvGrpSpPr>
      <p:grpSpPr>
        <a:xfrm>
          <a:off x="0" y="0"/>
          <a:ext cx="0" cy="0"/>
          <a:chOff x="0" y="0"/>
          <a:chExt cx="0" cy="0"/>
        </a:xfrm>
      </p:grpSpPr>
      <p:sp>
        <p:nvSpPr>
          <p:cNvPr id="213" name="Google Shape;213;p31"/>
          <p:cNvSpPr txBox="1"/>
          <p:nvPr>
            <p:ph idx="1" type="body"/>
          </p:nvPr>
        </p:nvSpPr>
        <p:spPr>
          <a:xfrm>
            <a:off x="0" y="497375"/>
            <a:ext cx="91440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1200"/>
              </a:spcAft>
              <a:buNone/>
            </a:pPr>
            <a:r>
              <a:t/>
            </a:r>
            <a:endParaRPr sz="1400">
              <a:solidFill>
                <a:schemeClr val="dk1"/>
              </a:solidFill>
            </a:endParaRPr>
          </a:p>
        </p:txBody>
      </p:sp>
      <p:graphicFrame>
        <p:nvGraphicFramePr>
          <p:cNvPr id="214" name="Google Shape;214;p31"/>
          <p:cNvGraphicFramePr/>
          <p:nvPr/>
        </p:nvGraphicFramePr>
        <p:xfrm>
          <a:off x="225788" y="3970300"/>
          <a:ext cx="3000000" cy="3000000"/>
        </p:xfrm>
        <a:graphic>
          <a:graphicData uri="http://schemas.openxmlformats.org/drawingml/2006/table">
            <a:tbl>
              <a:tblPr>
                <a:noFill/>
                <a:tableStyleId>{6E73CFE3-50D1-48F6-992E-2998CD443CC1}</a:tableStyleId>
              </a:tblPr>
              <a:tblGrid>
                <a:gridCol w="5842750"/>
                <a:gridCol w="1546375"/>
                <a:gridCol w="1529150"/>
              </a:tblGrid>
              <a:tr h="312850">
                <a:tc>
                  <a:txBody>
                    <a:bodyPr/>
                    <a:lstStyle/>
                    <a:p>
                      <a:pPr indent="0" lvl="0" marL="0" rtl="0" algn="l">
                        <a:spcBef>
                          <a:spcPts val="0"/>
                        </a:spcBef>
                        <a:spcAft>
                          <a:spcPts val="0"/>
                        </a:spcAft>
                        <a:buNone/>
                      </a:pPr>
                      <a:r>
                        <a:rPr lang="en">
                          <a:solidFill>
                            <a:schemeClr val="dk1"/>
                          </a:solidFill>
                        </a:rPr>
                        <a:t>PGD Baseline </a:t>
                      </a:r>
                      <a:r>
                        <a:rPr lang="en">
                          <a:solidFill>
                            <a:schemeClr val="dk1"/>
                          </a:solidFill>
                        </a:rPr>
                        <a:t>+ Color Averaging</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78.85</a:t>
                      </a:r>
                      <a:r>
                        <a:rPr lang="en">
                          <a:solidFill>
                            <a:schemeClr val="dk1"/>
                          </a:solidFill>
                        </a:rPr>
                        <a:t>%</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0.8498</a:t>
                      </a:r>
                      <a:endParaRPr>
                        <a:solidFill>
                          <a:schemeClr val="dk1"/>
                        </a:solidFill>
                      </a:endParaRPr>
                    </a:p>
                  </a:txBody>
                  <a:tcPr marT="91425" marB="91425" marR="91425" marL="91425">
                    <a:solidFill>
                      <a:schemeClr val="lt1"/>
                    </a:solidFill>
                  </a:tcPr>
                </a:tc>
              </a:tr>
              <a:tr h="312850">
                <a:tc>
                  <a:txBody>
                    <a:bodyPr/>
                    <a:lstStyle/>
                    <a:p>
                      <a:pPr indent="0" lvl="0" marL="0" rtl="0" algn="l">
                        <a:spcBef>
                          <a:spcPts val="0"/>
                        </a:spcBef>
                        <a:spcAft>
                          <a:spcPts val="0"/>
                        </a:spcAft>
                        <a:buNone/>
                      </a:pPr>
                      <a:r>
                        <a:rPr lang="en">
                          <a:solidFill>
                            <a:schemeClr val="dk1"/>
                          </a:solidFill>
                        </a:rPr>
                        <a:t>Denoised PGD (MPRNet) </a:t>
                      </a:r>
                      <a:r>
                        <a:rPr lang="en">
                          <a:solidFill>
                            <a:schemeClr val="dk1"/>
                          </a:solidFill>
                        </a:rPr>
                        <a:t>+ Color Averaging</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77.09</a:t>
                      </a:r>
                      <a:r>
                        <a:rPr lang="en">
                          <a:solidFill>
                            <a:schemeClr val="dk1"/>
                          </a:solidFill>
                        </a:rPr>
                        <a:t>%</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0.8384</a:t>
                      </a:r>
                      <a:endParaRPr>
                        <a:solidFill>
                          <a:schemeClr val="dk1"/>
                        </a:solidFill>
                      </a:endParaRPr>
                    </a:p>
                  </a:txBody>
                  <a:tcPr marT="91425" marB="91425" marR="91425" marL="91425">
                    <a:solidFill>
                      <a:schemeClr val="lt1"/>
                    </a:solidFill>
                  </a:tcPr>
                </a:tc>
              </a:tr>
              <a:tr h="312850">
                <a:tc>
                  <a:txBody>
                    <a:bodyPr/>
                    <a:lstStyle/>
                    <a:p>
                      <a:pPr indent="0" lvl="0" marL="0" rtl="0" algn="l">
                        <a:spcBef>
                          <a:spcPts val="0"/>
                        </a:spcBef>
                        <a:spcAft>
                          <a:spcPts val="0"/>
                        </a:spcAft>
                        <a:buNone/>
                      </a:pPr>
                      <a:r>
                        <a:rPr lang="en">
                          <a:solidFill>
                            <a:schemeClr val="dk1"/>
                          </a:solidFill>
                        </a:rPr>
                        <a:t>Denoised PGD (MPRNet) + Contrast enhancement </a:t>
                      </a:r>
                      <a:r>
                        <a:rPr lang="en">
                          <a:solidFill>
                            <a:schemeClr val="dk1"/>
                          </a:solidFill>
                        </a:rPr>
                        <a:t>+ Color Averaging</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76.38</a:t>
                      </a:r>
                      <a:r>
                        <a:rPr lang="en">
                          <a:solidFill>
                            <a:schemeClr val="dk1"/>
                          </a:solidFill>
                        </a:rPr>
                        <a:t>%</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0.8178</a:t>
                      </a:r>
                      <a:endParaRPr>
                        <a:solidFill>
                          <a:schemeClr val="dk1"/>
                        </a:solidFill>
                      </a:endParaRPr>
                    </a:p>
                  </a:txBody>
                  <a:tcPr marT="91425" marB="91425" marR="91425" marL="91425">
                    <a:solidFill>
                      <a:schemeClr val="lt1"/>
                    </a:solidFill>
                  </a:tcPr>
                </a:tc>
              </a:tr>
            </a:tbl>
          </a:graphicData>
        </a:graphic>
      </p:graphicFrame>
      <p:sp>
        <p:nvSpPr>
          <p:cNvPr id="215" name="Google Shape;215;p31"/>
          <p:cNvSpPr txBox="1"/>
          <p:nvPr/>
        </p:nvSpPr>
        <p:spPr>
          <a:xfrm>
            <a:off x="225725" y="-76200"/>
            <a:ext cx="8918400" cy="54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rPr>
              <a:t> Test accuracies on 3810 images on the selected classes (0,1,2,11,12,14,16,28,34,35,39)</a:t>
            </a:r>
            <a:endParaRPr sz="1700">
              <a:solidFill>
                <a:schemeClr val="dk1"/>
              </a:solidFill>
            </a:endParaRPr>
          </a:p>
          <a:p>
            <a:pPr indent="0" lvl="0" marL="0" rtl="0" algn="ctr">
              <a:spcBef>
                <a:spcPts val="0"/>
              </a:spcBef>
              <a:spcAft>
                <a:spcPts val="0"/>
              </a:spcAft>
              <a:buNone/>
            </a:pPr>
            <a:r>
              <a:t/>
            </a:r>
            <a:endParaRPr sz="1700">
              <a:solidFill>
                <a:schemeClr val="dk1"/>
              </a:solidFill>
            </a:endParaRPr>
          </a:p>
        </p:txBody>
      </p:sp>
      <p:graphicFrame>
        <p:nvGraphicFramePr>
          <p:cNvPr id="216" name="Google Shape;216;p31"/>
          <p:cNvGraphicFramePr/>
          <p:nvPr/>
        </p:nvGraphicFramePr>
        <p:xfrm>
          <a:off x="225800" y="324925"/>
          <a:ext cx="3000000" cy="3000000"/>
        </p:xfrm>
        <a:graphic>
          <a:graphicData uri="http://schemas.openxmlformats.org/drawingml/2006/table">
            <a:tbl>
              <a:tblPr>
                <a:noFill/>
                <a:tableStyleId>{6E73CFE3-50D1-48F6-992E-2998CD443CC1}</a:tableStyleId>
              </a:tblPr>
              <a:tblGrid>
                <a:gridCol w="5842750"/>
                <a:gridCol w="1546375"/>
                <a:gridCol w="1529150"/>
              </a:tblGrid>
              <a:tr h="386975">
                <a:tc>
                  <a:txBody>
                    <a:bodyPr/>
                    <a:lstStyle/>
                    <a:p>
                      <a:pPr indent="0" lvl="0" marL="0" rtl="0" algn="l">
                        <a:spcBef>
                          <a:spcPts val="0"/>
                        </a:spcBef>
                        <a:spcAft>
                          <a:spcPts val="0"/>
                        </a:spcAft>
                        <a:buNone/>
                      </a:pPr>
                      <a:r>
                        <a:rPr b="1" lang="en" sz="1300">
                          <a:solidFill>
                            <a:schemeClr val="dk1"/>
                          </a:solidFill>
                        </a:rPr>
                        <a:t>Image Set</a:t>
                      </a:r>
                      <a:endParaRPr b="1" sz="1300">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b="1" lang="en" sz="1300">
                          <a:solidFill>
                            <a:schemeClr val="dk1"/>
                          </a:solidFill>
                        </a:rPr>
                        <a:t>Test Accuracy</a:t>
                      </a:r>
                      <a:endParaRPr b="1" sz="1300">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b="1" lang="en" sz="1300">
                          <a:solidFill>
                            <a:schemeClr val="dk1"/>
                          </a:solidFill>
                        </a:rPr>
                        <a:t>F1 Score</a:t>
                      </a:r>
                      <a:endParaRPr b="1" sz="1300">
                        <a:solidFill>
                          <a:schemeClr val="dk1"/>
                        </a:solidFill>
                      </a:endParaRPr>
                    </a:p>
                  </a:txBody>
                  <a:tcPr marT="91425" marB="91425" marR="91425" marL="91425">
                    <a:solidFill>
                      <a:schemeClr val="lt1"/>
                    </a:solidFill>
                  </a:tcPr>
                </a:tc>
              </a:tr>
              <a:tr h="386975">
                <a:tc>
                  <a:txBody>
                    <a:bodyPr/>
                    <a:lstStyle/>
                    <a:p>
                      <a:pPr indent="0" lvl="0" marL="0" rtl="0" algn="l">
                        <a:spcBef>
                          <a:spcPts val="0"/>
                        </a:spcBef>
                        <a:spcAft>
                          <a:spcPts val="0"/>
                        </a:spcAft>
                        <a:buNone/>
                      </a:pPr>
                      <a:r>
                        <a:rPr lang="en" sz="1300">
                          <a:solidFill>
                            <a:schemeClr val="dk1"/>
                          </a:solidFill>
                        </a:rPr>
                        <a:t>Original Images</a:t>
                      </a:r>
                      <a:endParaRPr sz="1300">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sz="1300">
                          <a:solidFill>
                            <a:schemeClr val="dk1"/>
                          </a:solidFill>
                        </a:rPr>
                        <a:t>99.30%</a:t>
                      </a:r>
                      <a:endParaRPr sz="1300">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sz="1300">
                          <a:solidFill>
                            <a:schemeClr val="dk1"/>
                          </a:solidFill>
                        </a:rPr>
                        <a:t>0.9953</a:t>
                      </a:r>
                      <a:endParaRPr sz="1300">
                        <a:solidFill>
                          <a:schemeClr val="dk1"/>
                        </a:solidFill>
                      </a:endParaRPr>
                    </a:p>
                  </a:txBody>
                  <a:tcPr marT="91425" marB="91425" marR="91425" marL="91425">
                    <a:solidFill>
                      <a:schemeClr val="lt1"/>
                    </a:solidFill>
                  </a:tcPr>
                </a:tc>
              </a:tr>
              <a:tr h="386975">
                <a:tc>
                  <a:txBody>
                    <a:bodyPr/>
                    <a:lstStyle/>
                    <a:p>
                      <a:pPr indent="0" lvl="0" marL="0" rtl="0" algn="l">
                        <a:spcBef>
                          <a:spcPts val="0"/>
                        </a:spcBef>
                        <a:spcAft>
                          <a:spcPts val="0"/>
                        </a:spcAft>
                        <a:buClr>
                          <a:schemeClr val="dk1"/>
                        </a:buClr>
                        <a:buSzPts val="1100"/>
                        <a:buFont typeface="Arial"/>
                        <a:buNone/>
                      </a:pPr>
                      <a:r>
                        <a:rPr lang="en" sz="1300">
                          <a:solidFill>
                            <a:schemeClr val="dk1"/>
                          </a:solidFill>
                        </a:rPr>
                        <a:t>Original Images  + Color Averaging</a:t>
                      </a:r>
                      <a:endParaRPr sz="1300">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sz="1300">
                          <a:solidFill>
                            <a:schemeClr val="dk1"/>
                          </a:solidFill>
                        </a:rPr>
                        <a:t>95.88%</a:t>
                      </a:r>
                      <a:endParaRPr sz="1300">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sz="1300">
                          <a:solidFill>
                            <a:schemeClr val="dk1"/>
                          </a:solidFill>
                        </a:rPr>
                        <a:t>0.9708</a:t>
                      </a:r>
                      <a:endParaRPr sz="1300">
                        <a:solidFill>
                          <a:schemeClr val="dk1"/>
                        </a:solidFill>
                      </a:endParaRPr>
                    </a:p>
                  </a:txBody>
                  <a:tcPr marT="91425" marB="91425" marR="91425" marL="91425">
                    <a:solidFill>
                      <a:schemeClr val="lt1"/>
                    </a:solidFill>
                  </a:tcPr>
                </a:tc>
              </a:tr>
            </a:tbl>
          </a:graphicData>
        </a:graphic>
      </p:graphicFrame>
      <p:graphicFrame>
        <p:nvGraphicFramePr>
          <p:cNvPr id="217" name="Google Shape;217;p31"/>
          <p:cNvGraphicFramePr/>
          <p:nvPr/>
        </p:nvGraphicFramePr>
        <p:xfrm>
          <a:off x="225788" y="2781700"/>
          <a:ext cx="3000000" cy="3000000"/>
        </p:xfrm>
        <a:graphic>
          <a:graphicData uri="http://schemas.openxmlformats.org/drawingml/2006/table">
            <a:tbl>
              <a:tblPr>
                <a:noFill/>
                <a:tableStyleId>{6E73CFE3-50D1-48F6-992E-2998CD443CC1}</a:tableStyleId>
              </a:tblPr>
              <a:tblGrid>
                <a:gridCol w="5842675"/>
                <a:gridCol w="1546375"/>
                <a:gridCol w="1529225"/>
              </a:tblGrid>
              <a:tr h="346825">
                <a:tc>
                  <a:txBody>
                    <a:bodyPr/>
                    <a:lstStyle/>
                    <a:p>
                      <a:pPr indent="0" lvl="0" marL="0" rtl="0" algn="l">
                        <a:spcBef>
                          <a:spcPts val="0"/>
                        </a:spcBef>
                        <a:spcAft>
                          <a:spcPts val="0"/>
                        </a:spcAft>
                        <a:buNone/>
                      </a:pPr>
                      <a:r>
                        <a:rPr lang="en">
                          <a:solidFill>
                            <a:schemeClr val="dk1"/>
                          </a:solidFill>
                        </a:rPr>
                        <a:t>FGSM Baseline </a:t>
                      </a:r>
                      <a:r>
                        <a:rPr lang="en">
                          <a:solidFill>
                            <a:schemeClr val="dk1"/>
                          </a:solidFill>
                        </a:rPr>
                        <a:t>+ Color Averaging</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69.19</a:t>
                      </a:r>
                      <a:r>
                        <a:rPr lang="en">
                          <a:solidFill>
                            <a:schemeClr val="dk1"/>
                          </a:solidFill>
                        </a:rPr>
                        <a:t>%</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0.7677</a:t>
                      </a:r>
                      <a:endParaRPr>
                        <a:solidFill>
                          <a:schemeClr val="dk1"/>
                        </a:solidFill>
                      </a:endParaRPr>
                    </a:p>
                  </a:txBody>
                  <a:tcPr marT="91425" marB="91425" marR="91425" marL="91425">
                    <a:solidFill>
                      <a:schemeClr val="lt1"/>
                    </a:solidFill>
                  </a:tcPr>
                </a:tc>
              </a:tr>
              <a:tr h="346825">
                <a:tc>
                  <a:txBody>
                    <a:bodyPr/>
                    <a:lstStyle/>
                    <a:p>
                      <a:pPr indent="0" lvl="0" marL="0" rtl="0" algn="l">
                        <a:spcBef>
                          <a:spcPts val="0"/>
                        </a:spcBef>
                        <a:spcAft>
                          <a:spcPts val="0"/>
                        </a:spcAft>
                        <a:buNone/>
                      </a:pPr>
                      <a:r>
                        <a:rPr lang="en">
                          <a:solidFill>
                            <a:schemeClr val="dk1"/>
                          </a:solidFill>
                        </a:rPr>
                        <a:t>Denoised FGSM (MPRNet) </a:t>
                      </a:r>
                      <a:r>
                        <a:rPr lang="en">
                          <a:solidFill>
                            <a:schemeClr val="dk1"/>
                          </a:solidFill>
                        </a:rPr>
                        <a:t>+ Color Averaging</a:t>
                      </a:r>
                      <a:endParaRPr>
                        <a:solidFill>
                          <a:schemeClr val="dk1"/>
                        </a:solidFill>
                      </a:endParaRPr>
                    </a:p>
                  </a:txBody>
                  <a:tcPr marT="91425" marB="91425" marR="91425" marL="91425">
                    <a:solidFill>
                      <a:srgbClr val="F8D4A6"/>
                    </a:solidFill>
                  </a:tcPr>
                </a:tc>
                <a:tc>
                  <a:txBody>
                    <a:bodyPr/>
                    <a:lstStyle/>
                    <a:p>
                      <a:pPr indent="0" lvl="0" marL="0" rtl="0" algn="l">
                        <a:spcBef>
                          <a:spcPts val="0"/>
                        </a:spcBef>
                        <a:spcAft>
                          <a:spcPts val="0"/>
                        </a:spcAft>
                        <a:buNone/>
                      </a:pPr>
                      <a:r>
                        <a:rPr lang="en">
                          <a:solidFill>
                            <a:schemeClr val="dk1"/>
                          </a:solidFill>
                        </a:rPr>
                        <a:t>70.76</a:t>
                      </a:r>
                      <a:r>
                        <a:rPr lang="en">
                          <a:solidFill>
                            <a:schemeClr val="dk1"/>
                          </a:solidFill>
                        </a:rPr>
                        <a:t>%</a:t>
                      </a:r>
                      <a:endParaRPr>
                        <a:solidFill>
                          <a:schemeClr val="dk1"/>
                        </a:solidFill>
                      </a:endParaRPr>
                    </a:p>
                  </a:txBody>
                  <a:tcPr marT="91425" marB="91425" marR="91425" marL="91425">
                    <a:solidFill>
                      <a:srgbClr val="F8D4A6"/>
                    </a:solidFill>
                  </a:tcPr>
                </a:tc>
                <a:tc>
                  <a:txBody>
                    <a:bodyPr/>
                    <a:lstStyle/>
                    <a:p>
                      <a:pPr indent="0" lvl="0" marL="0" rtl="0" algn="l">
                        <a:spcBef>
                          <a:spcPts val="0"/>
                        </a:spcBef>
                        <a:spcAft>
                          <a:spcPts val="0"/>
                        </a:spcAft>
                        <a:buNone/>
                      </a:pPr>
                      <a:r>
                        <a:rPr lang="en">
                          <a:solidFill>
                            <a:schemeClr val="dk1"/>
                          </a:solidFill>
                        </a:rPr>
                        <a:t>0.7875</a:t>
                      </a:r>
                      <a:endParaRPr>
                        <a:solidFill>
                          <a:schemeClr val="dk1"/>
                        </a:solidFill>
                      </a:endParaRPr>
                    </a:p>
                  </a:txBody>
                  <a:tcPr marT="91425" marB="91425" marR="91425" marL="91425">
                    <a:solidFill>
                      <a:srgbClr val="F8D4A6"/>
                    </a:solidFill>
                  </a:tcPr>
                </a:tc>
              </a:tr>
              <a:tr h="346825">
                <a:tc>
                  <a:txBody>
                    <a:bodyPr/>
                    <a:lstStyle/>
                    <a:p>
                      <a:pPr indent="0" lvl="0" marL="0" rtl="0" algn="l">
                        <a:spcBef>
                          <a:spcPts val="0"/>
                        </a:spcBef>
                        <a:spcAft>
                          <a:spcPts val="0"/>
                        </a:spcAft>
                        <a:buNone/>
                      </a:pPr>
                      <a:r>
                        <a:rPr lang="en">
                          <a:solidFill>
                            <a:schemeClr val="dk1"/>
                          </a:solidFill>
                        </a:rPr>
                        <a:t>Denoised FGSM (MPRNet) + Contrast enhancement </a:t>
                      </a:r>
                      <a:r>
                        <a:rPr lang="en">
                          <a:solidFill>
                            <a:schemeClr val="dk1"/>
                          </a:solidFill>
                        </a:rPr>
                        <a:t>+ Color Averaging</a:t>
                      </a:r>
                      <a:endParaRPr>
                        <a:solidFill>
                          <a:schemeClr val="dk1"/>
                        </a:solidFill>
                      </a:endParaRPr>
                    </a:p>
                  </a:txBody>
                  <a:tcPr marT="91425" marB="91425" marR="91425" marL="91425">
                    <a:solidFill>
                      <a:srgbClr val="F8D4A6"/>
                    </a:solidFill>
                  </a:tcPr>
                </a:tc>
                <a:tc>
                  <a:txBody>
                    <a:bodyPr/>
                    <a:lstStyle/>
                    <a:p>
                      <a:pPr indent="0" lvl="0" marL="0" rtl="0" algn="l">
                        <a:spcBef>
                          <a:spcPts val="0"/>
                        </a:spcBef>
                        <a:spcAft>
                          <a:spcPts val="0"/>
                        </a:spcAft>
                        <a:buNone/>
                      </a:pPr>
                      <a:r>
                        <a:rPr lang="en">
                          <a:solidFill>
                            <a:schemeClr val="dk1"/>
                          </a:solidFill>
                        </a:rPr>
                        <a:t>70.84</a:t>
                      </a:r>
                      <a:r>
                        <a:rPr lang="en">
                          <a:solidFill>
                            <a:schemeClr val="dk1"/>
                          </a:solidFill>
                        </a:rPr>
                        <a:t>%</a:t>
                      </a:r>
                      <a:endParaRPr>
                        <a:solidFill>
                          <a:schemeClr val="dk1"/>
                        </a:solidFill>
                      </a:endParaRPr>
                    </a:p>
                  </a:txBody>
                  <a:tcPr marT="91425" marB="91425" marR="91425" marL="91425">
                    <a:solidFill>
                      <a:srgbClr val="F8D4A6"/>
                    </a:solidFill>
                  </a:tcPr>
                </a:tc>
                <a:tc>
                  <a:txBody>
                    <a:bodyPr/>
                    <a:lstStyle/>
                    <a:p>
                      <a:pPr indent="0" lvl="0" marL="0" rtl="0" algn="l">
                        <a:spcBef>
                          <a:spcPts val="0"/>
                        </a:spcBef>
                        <a:spcAft>
                          <a:spcPts val="0"/>
                        </a:spcAft>
                        <a:buNone/>
                      </a:pPr>
                      <a:r>
                        <a:rPr lang="en">
                          <a:solidFill>
                            <a:schemeClr val="dk1"/>
                          </a:solidFill>
                        </a:rPr>
                        <a:t>0.7719</a:t>
                      </a:r>
                      <a:endParaRPr>
                        <a:solidFill>
                          <a:schemeClr val="dk1"/>
                        </a:solidFill>
                      </a:endParaRPr>
                    </a:p>
                  </a:txBody>
                  <a:tcPr marT="91425" marB="91425" marR="91425" marL="91425">
                    <a:solidFill>
                      <a:srgbClr val="F8D4A6"/>
                    </a:solidFill>
                  </a:tcPr>
                </a:tc>
              </a:tr>
            </a:tbl>
          </a:graphicData>
        </a:graphic>
      </p:graphicFrame>
      <p:graphicFrame>
        <p:nvGraphicFramePr>
          <p:cNvPr id="218" name="Google Shape;218;p31"/>
          <p:cNvGraphicFramePr/>
          <p:nvPr/>
        </p:nvGraphicFramePr>
        <p:xfrm>
          <a:off x="225800" y="1539063"/>
          <a:ext cx="3000000" cy="3000000"/>
        </p:xfrm>
        <a:graphic>
          <a:graphicData uri="http://schemas.openxmlformats.org/drawingml/2006/table">
            <a:tbl>
              <a:tblPr>
                <a:noFill/>
                <a:tableStyleId>{6E73CFE3-50D1-48F6-992E-2998CD443CC1}</a:tableStyleId>
              </a:tblPr>
              <a:tblGrid>
                <a:gridCol w="5842675"/>
                <a:gridCol w="1546375"/>
                <a:gridCol w="1529225"/>
              </a:tblGrid>
              <a:tr h="386975">
                <a:tc>
                  <a:txBody>
                    <a:bodyPr/>
                    <a:lstStyle/>
                    <a:p>
                      <a:pPr indent="0" lvl="0" marL="0" rtl="0" algn="l">
                        <a:spcBef>
                          <a:spcPts val="0"/>
                        </a:spcBef>
                        <a:spcAft>
                          <a:spcPts val="0"/>
                        </a:spcAft>
                        <a:buNone/>
                      </a:pPr>
                      <a:r>
                        <a:rPr lang="en" sz="1300">
                          <a:solidFill>
                            <a:schemeClr val="dk1"/>
                          </a:solidFill>
                        </a:rPr>
                        <a:t>Gaussian Blur Baseline </a:t>
                      </a:r>
                      <a:r>
                        <a:rPr lang="en" sz="1300">
                          <a:solidFill>
                            <a:schemeClr val="dk1"/>
                          </a:solidFill>
                        </a:rPr>
                        <a:t>+ Color Averaging</a:t>
                      </a:r>
                      <a:endParaRPr sz="1300">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sz="1300">
                          <a:solidFill>
                            <a:schemeClr val="dk1"/>
                          </a:solidFill>
                        </a:rPr>
                        <a:t>72.89</a:t>
                      </a:r>
                      <a:r>
                        <a:rPr lang="en" sz="1300">
                          <a:solidFill>
                            <a:schemeClr val="dk1"/>
                          </a:solidFill>
                        </a:rPr>
                        <a:t>%</a:t>
                      </a:r>
                      <a:endParaRPr sz="1300">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a:solidFill>
                            <a:schemeClr val="dk1"/>
                          </a:solidFill>
                        </a:rPr>
                        <a:t>0.7766</a:t>
                      </a:r>
                      <a:endParaRPr>
                        <a:solidFill>
                          <a:schemeClr val="dk1"/>
                        </a:solidFill>
                      </a:endParaRPr>
                    </a:p>
                  </a:txBody>
                  <a:tcPr marT="91425" marB="91425" marR="91425" marL="91425">
                    <a:solidFill>
                      <a:schemeClr val="lt1"/>
                    </a:solidFill>
                  </a:tcPr>
                </a:tc>
              </a:tr>
              <a:tr h="386975">
                <a:tc>
                  <a:txBody>
                    <a:bodyPr/>
                    <a:lstStyle/>
                    <a:p>
                      <a:pPr indent="0" lvl="0" marL="0" rtl="0" algn="l">
                        <a:spcBef>
                          <a:spcPts val="0"/>
                        </a:spcBef>
                        <a:spcAft>
                          <a:spcPts val="0"/>
                        </a:spcAft>
                        <a:buClr>
                          <a:schemeClr val="dk1"/>
                        </a:buClr>
                        <a:buSzPts val="1100"/>
                        <a:buFont typeface="Arial"/>
                        <a:buNone/>
                      </a:pPr>
                      <a:r>
                        <a:rPr lang="en" sz="1300">
                          <a:solidFill>
                            <a:schemeClr val="dk1"/>
                          </a:solidFill>
                        </a:rPr>
                        <a:t>Deblurred (MPRNet) </a:t>
                      </a:r>
                      <a:r>
                        <a:rPr lang="en" sz="1300">
                          <a:solidFill>
                            <a:schemeClr val="dk1"/>
                          </a:solidFill>
                        </a:rPr>
                        <a:t>+ Color Averaging</a:t>
                      </a:r>
                      <a:endParaRPr sz="1300">
                        <a:solidFill>
                          <a:schemeClr val="dk1"/>
                        </a:solidFill>
                      </a:endParaRPr>
                    </a:p>
                  </a:txBody>
                  <a:tcPr marT="91425" marB="91425" marR="91425" marL="91425">
                    <a:solidFill>
                      <a:srgbClr val="F8D4A6"/>
                    </a:solidFill>
                  </a:tcPr>
                </a:tc>
                <a:tc>
                  <a:txBody>
                    <a:bodyPr/>
                    <a:lstStyle/>
                    <a:p>
                      <a:pPr indent="0" lvl="0" marL="0" rtl="0" algn="l">
                        <a:spcBef>
                          <a:spcPts val="0"/>
                        </a:spcBef>
                        <a:spcAft>
                          <a:spcPts val="0"/>
                        </a:spcAft>
                        <a:buNone/>
                      </a:pPr>
                      <a:r>
                        <a:rPr lang="en" sz="1300">
                          <a:solidFill>
                            <a:schemeClr val="dk1"/>
                          </a:solidFill>
                        </a:rPr>
                        <a:t>79.11</a:t>
                      </a:r>
                      <a:r>
                        <a:rPr lang="en" sz="1300">
                          <a:solidFill>
                            <a:schemeClr val="dk1"/>
                          </a:solidFill>
                        </a:rPr>
                        <a:t>%</a:t>
                      </a:r>
                      <a:endParaRPr sz="1300">
                        <a:solidFill>
                          <a:schemeClr val="dk1"/>
                        </a:solidFill>
                      </a:endParaRPr>
                    </a:p>
                  </a:txBody>
                  <a:tcPr marT="91425" marB="91425" marR="91425" marL="91425">
                    <a:solidFill>
                      <a:srgbClr val="F8D4A6"/>
                    </a:solidFill>
                  </a:tcPr>
                </a:tc>
                <a:tc>
                  <a:txBody>
                    <a:bodyPr/>
                    <a:lstStyle/>
                    <a:p>
                      <a:pPr indent="0" lvl="0" marL="0" rtl="0" algn="l">
                        <a:spcBef>
                          <a:spcPts val="0"/>
                        </a:spcBef>
                        <a:spcAft>
                          <a:spcPts val="0"/>
                        </a:spcAft>
                        <a:buNone/>
                      </a:pPr>
                      <a:r>
                        <a:rPr lang="en">
                          <a:solidFill>
                            <a:schemeClr val="dk1"/>
                          </a:solidFill>
                        </a:rPr>
                        <a:t>0.8344</a:t>
                      </a:r>
                      <a:endParaRPr>
                        <a:solidFill>
                          <a:schemeClr val="dk1"/>
                        </a:solidFill>
                      </a:endParaRPr>
                    </a:p>
                  </a:txBody>
                  <a:tcPr marT="91425" marB="91425" marR="91425" marL="91425">
                    <a:solidFill>
                      <a:srgbClr val="F8D4A6"/>
                    </a:solidFill>
                  </a:tcPr>
                </a:tc>
              </a:tr>
              <a:tr h="397000">
                <a:tc>
                  <a:txBody>
                    <a:bodyPr/>
                    <a:lstStyle/>
                    <a:p>
                      <a:pPr indent="0" lvl="0" marL="0" rtl="0" algn="l">
                        <a:spcBef>
                          <a:spcPts val="0"/>
                        </a:spcBef>
                        <a:spcAft>
                          <a:spcPts val="0"/>
                        </a:spcAft>
                        <a:buNone/>
                      </a:pPr>
                      <a:r>
                        <a:rPr lang="en" sz="1300">
                          <a:solidFill>
                            <a:schemeClr val="dk1"/>
                          </a:solidFill>
                        </a:rPr>
                        <a:t>Deblurred (MPRNet) + Contrast enhancement </a:t>
                      </a:r>
                      <a:r>
                        <a:rPr lang="en" sz="1300">
                          <a:solidFill>
                            <a:schemeClr val="dk1"/>
                          </a:solidFill>
                        </a:rPr>
                        <a:t>+ Color Averaging</a:t>
                      </a:r>
                      <a:endParaRPr sz="1300">
                        <a:solidFill>
                          <a:schemeClr val="dk1"/>
                        </a:solidFill>
                      </a:endParaRPr>
                    </a:p>
                  </a:txBody>
                  <a:tcPr marT="91425" marB="91425" marR="91425" marL="91425">
                    <a:solidFill>
                      <a:srgbClr val="F8D4A6"/>
                    </a:solidFill>
                  </a:tcPr>
                </a:tc>
                <a:tc>
                  <a:txBody>
                    <a:bodyPr/>
                    <a:lstStyle/>
                    <a:p>
                      <a:pPr indent="0" lvl="0" marL="0" rtl="0" algn="l">
                        <a:spcBef>
                          <a:spcPts val="0"/>
                        </a:spcBef>
                        <a:spcAft>
                          <a:spcPts val="0"/>
                        </a:spcAft>
                        <a:buNone/>
                      </a:pPr>
                      <a:r>
                        <a:rPr lang="en" sz="1300">
                          <a:solidFill>
                            <a:schemeClr val="dk1"/>
                          </a:solidFill>
                        </a:rPr>
                        <a:t>80.34</a:t>
                      </a:r>
                      <a:r>
                        <a:rPr lang="en" sz="1300">
                          <a:solidFill>
                            <a:schemeClr val="dk1"/>
                          </a:solidFill>
                        </a:rPr>
                        <a:t>%</a:t>
                      </a:r>
                      <a:endParaRPr sz="1300">
                        <a:solidFill>
                          <a:schemeClr val="dk1"/>
                        </a:solidFill>
                      </a:endParaRPr>
                    </a:p>
                  </a:txBody>
                  <a:tcPr marT="91425" marB="91425" marR="91425" marL="91425">
                    <a:solidFill>
                      <a:srgbClr val="F8D4A6"/>
                    </a:solidFill>
                  </a:tcPr>
                </a:tc>
                <a:tc>
                  <a:txBody>
                    <a:bodyPr/>
                    <a:lstStyle/>
                    <a:p>
                      <a:pPr indent="0" lvl="0" marL="0" rtl="0" algn="l">
                        <a:spcBef>
                          <a:spcPts val="0"/>
                        </a:spcBef>
                        <a:spcAft>
                          <a:spcPts val="0"/>
                        </a:spcAft>
                        <a:buNone/>
                      </a:pPr>
                      <a:r>
                        <a:rPr lang="en">
                          <a:solidFill>
                            <a:schemeClr val="dk1"/>
                          </a:solidFill>
                        </a:rPr>
                        <a:t>0.8412</a:t>
                      </a:r>
                      <a:endParaRPr>
                        <a:solidFill>
                          <a:schemeClr val="dk1"/>
                        </a:solidFill>
                      </a:endParaRPr>
                    </a:p>
                  </a:txBody>
                  <a:tcPr marT="91425" marB="91425" marR="91425" marL="91425">
                    <a:solidFill>
                      <a:srgbClr val="F8D4A6"/>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274E13"/>
                </a:solidFill>
              </a:rPr>
              <a:t>Problem Statement</a:t>
            </a:r>
            <a:endParaRPr b="1" sz="2820">
              <a:solidFill>
                <a:srgbClr val="274E13"/>
              </a:solidFill>
            </a:endParaRPr>
          </a:p>
        </p:txBody>
      </p:sp>
      <p:sp>
        <p:nvSpPr>
          <p:cNvPr id="65" name="Google Shape;65;p14"/>
          <p:cNvSpPr txBox="1"/>
          <p:nvPr/>
        </p:nvSpPr>
        <p:spPr>
          <a:xfrm>
            <a:off x="311700" y="1141175"/>
            <a:ext cx="8520600" cy="35391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dk2"/>
              </a:buClr>
              <a:buSzPts val="2100"/>
              <a:buChar char="●"/>
            </a:pPr>
            <a:r>
              <a:rPr lang="en" sz="2100">
                <a:solidFill>
                  <a:schemeClr val="dk2"/>
                </a:solidFill>
              </a:rPr>
              <a:t>Adversarial attacks on machine learning models can have catastrophic effects </a:t>
            </a:r>
            <a:endParaRPr sz="2100">
              <a:solidFill>
                <a:schemeClr val="dk2"/>
              </a:solidFill>
            </a:endParaRPr>
          </a:p>
          <a:p>
            <a:pPr indent="-361950" lvl="1" marL="914400" rtl="0" algn="l">
              <a:lnSpc>
                <a:spcPct val="115000"/>
              </a:lnSpc>
              <a:spcBef>
                <a:spcPts val="1000"/>
              </a:spcBef>
              <a:spcAft>
                <a:spcPts val="0"/>
              </a:spcAft>
              <a:buClr>
                <a:schemeClr val="dk2"/>
              </a:buClr>
              <a:buSzPts val="2100"/>
              <a:buChar char="○"/>
            </a:pPr>
            <a:r>
              <a:rPr lang="en" sz="2100">
                <a:solidFill>
                  <a:schemeClr val="dk2"/>
                </a:solidFill>
              </a:rPr>
              <a:t>Ex. Autonomous vehicle system trying to perform traffic sign classification</a:t>
            </a:r>
            <a:endParaRPr sz="2100">
              <a:solidFill>
                <a:schemeClr val="dk2"/>
              </a:solidFill>
            </a:endParaRPr>
          </a:p>
          <a:p>
            <a:pPr indent="-361950" lvl="1" marL="914400" rtl="0" algn="l">
              <a:lnSpc>
                <a:spcPct val="115000"/>
              </a:lnSpc>
              <a:spcBef>
                <a:spcPts val="1000"/>
              </a:spcBef>
              <a:spcAft>
                <a:spcPts val="0"/>
              </a:spcAft>
              <a:buClr>
                <a:schemeClr val="dk2"/>
              </a:buClr>
              <a:buSzPts val="2100"/>
              <a:buChar char="○"/>
            </a:pPr>
            <a:r>
              <a:rPr lang="en" sz="2100">
                <a:solidFill>
                  <a:schemeClr val="dk2"/>
                </a:solidFill>
              </a:rPr>
              <a:t>White-box attacks (access to model’s gradients) and black-box attacks (no access to model)</a:t>
            </a:r>
            <a:endParaRPr sz="2100">
              <a:solidFill>
                <a:schemeClr val="dk2"/>
              </a:solidFill>
            </a:endParaRPr>
          </a:p>
          <a:p>
            <a:pPr indent="-361950" lvl="0" marL="457200" rtl="0" algn="l">
              <a:spcBef>
                <a:spcPts val="1000"/>
              </a:spcBef>
              <a:spcAft>
                <a:spcPts val="0"/>
              </a:spcAft>
              <a:buClr>
                <a:schemeClr val="dk2"/>
              </a:buClr>
              <a:buSzPts val="2100"/>
              <a:buChar char="●"/>
            </a:pPr>
            <a:r>
              <a:rPr lang="en" sz="2100">
                <a:solidFill>
                  <a:schemeClr val="dk2"/>
                </a:solidFill>
              </a:rPr>
              <a:t>Investigate various conditioning techniques to explore the possibility of strengthening classification at inference time against white-box and black-box image perturbations</a:t>
            </a:r>
            <a:endParaRPr sz="2100">
              <a:solidFill>
                <a:schemeClr val="dk2"/>
              </a:solidFill>
            </a:endParaRPr>
          </a:p>
          <a:p>
            <a:pPr indent="0" lvl="0" marL="914400" rtl="0" algn="l">
              <a:spcBef>
                <a:spcPts val="1000"/>
              </a:spcBef>
              <a:spcAft>
                <a:spcPts val="0"/>
              </a:spcAft>
              <a:buNone/>
            </a:pPr>
            <a:r>
              <a:t/>
            </a:r>
            <a:endParaRPr sz="2100">
              <a:solidFill>
                <a:schemeClr val="dk2"/>
              </a:solidFill>
            </a:endParaRPr>
          </a:p>
          <a:p>
            <a:pPr indent="0" lvl="0" marL="0" rtl="0" algn="l">
              <a:lnSpc>
                <a:spcPct val="115000"/>
              </a:lnSpc>
              <a:spcBef>
                <a:spcPts val="1000"/>
              </a:spcBef>
              <a:spcAft>
                <a:spcPts val="0"/>
              </a:spcAft>
              <a:buNone/>
            </a:pPr>
            <a:r>
              <a:t/>
            </a:r>
            <a:endParaRPr sz="2100">
              <a:solidFill>
                <a:schemeClr val="dk2"/>
              </a:solidFill>
            </a:endParaRPr>
          </a:p>
          <a:p>
            <a:pPr indent="0" lvl="0" marL="457200" rtl="0" algn="l">
              <a:spcBef>
                <a:spcPts val="1000"/>
              </a:spcBef>
              <a:spcAft>
                <a:spcPts val="1000"/>
              </a:spcAft>
              <a:buNone/>
            </a:pPr>
            <a:r>
              <a:t/>
            </a:r>
            <a:endParaRPr sz="21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222" name="Shape 222"/>
        <p:cNvGrpSpPr/>
        <p:nvPr/>
      </p:nvGrpSpPr>
      <p:grpSpPr>
        <a:xfrm>
          <a:off x="0" y="0"/>
          <a:ext cx="0" cy="0"/>
          <a:chOff x="0" y="0"/>
          <a:chExt cx="0" cy="0"/>
        </a:xfrm>
      </p:grpSpPr>
      <p:sp>
        <p:nvSpPr>
          <p:cNvPr id="223" name="Google Shape;22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solidFill>
                  <a:srgbClr val="274E13"/>
                </a:solidFill>
              </a:rPr>
              <a:t>Solution Space </a:t>
            </a:r>
            <a:r>
              <a:rPr lang="en">
                <a:solidFill>
                  <a:schemeClr val="dk2"/>
                </a:solidFill>
              </a:rPr>
              <a:t>(</a:t>
            </a:r>
            <a:r>
              <a:rPr lang="en"/>
              <a:t>InceptionV3</a:t>
            </a:r>
            <a:r>
              <a:rPr lang="en">
                <a:solidFill>
                  <a:schemeClr val="dk2"/>
                </a:solidFill>
              </a:rPr>
              <a:t>) </a:t>
            </a:r>
            <a:endParaRPr>
              <a:solidFill>
                <a:schemeClr val="dk2"/>
              </a:solidFill>
            </a:endParaRPr>
          </a:p>
          <a:p>
            <a:pPr indent="0" lvl="0" marL="0" rtl="0" algn="l">
              <a:spcBef>
                <a:spcPts val="0"/>
              </a:spcBef>
              <a:spcAft>
                <a:spcPts val="0"/>
              </a:spcAft>
              <a:buSzPts val="990"/>
              <a:buNone/>
            </a:pPr>
            <a:r>
              <a:t/>
            </a:r>
            <a:endParaRPr b="1">
              <a:solidFill>
                <a:srgbClr val="274E13"/>
              </a:solidFill>
            </a:endParaRPr>
          </a:p>
        </p:txBody>
      </p:sp>
      <p:sp>
        <p:nvSpPr>
          <p:cNvPr id="224" name="Google Shape;224;p32"/>
          <p:cNvSpPr txBox="1"/>
          <p:nvPr>
            <p:ph idx="1" type="body"/>
          </p:nvPr>
        </p:nvSpPr>
        <p:spPr>
          <a:xfrm>
            <a:off x="92175" y="1152475"/>
            <a:ext cx="8740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700"/>
              <a:t>Stacking/Ensembling classifiers for edge image and normal image </a:t>
            </a:r>
            <a:endParaRPr sz="1300"/>
          </a:p>
          <a:p>
            <a:pPr indent="-317500" lvl="1" marL="914400" rtl="0" algn="l">
              <a:spcBef>
                <a:spcPts val="0"/>
              </a:spcBef>
              <a:spcAft>
                <a:spcPts val="0"/>
              </a:spcAft>
              <a:buSzPts val="1400"/>
              <a:buChar char="○"/>
            </a:pPr>
            <a:r>
              <a:rPr lang="en"/>
              <a:t>Weighted voting - averaging the softmax probabilities from both and applying a weighting based on which classifier is better performant</a:t>
            </a:r>
            <a:endParaRPr/>
          </a:p>
          <a:p>
            <a:pPr indent="-317500" lvl="1" marL="914400" rtl="0" algn="l">
              <a:spcBef>
                <a:spcPts val="0"/>
              </a:spcBef>
              <a:spcAft>
                <a:spcPts val="0"/>
              </a:spcAft>
              <a:buSzPts val="1400"/>
              <a:buChar char="○"/>
            </a:pPr>
            <a:r>
              <a:rPr lang="en"/>
              <a:t>Training a meta-classifier - overall neural network that has the independent image networks as sub networks</a:t>
            </a:r>
            <a:endParaRPr/>
          </a:p>
        </p:txBody>
      </p:sp>
      <p:pic>
        <p:nvPicPr>
          <p:cNvPr id="225" name="Google Shape;225;p32"/>
          <p:cNvPicPr preferRelativeResize="0"/>
          <p:nvPr/>
        </p:nvPicPr>
        <p:blipFill rotWithShape="1">
          <a:blip r:embed="rId3">
            <a:alphaModFix/>
          </a:blip>
          <a:srcRect b="40017" l="0" r="0" t="9141"/>
          <a:stretch/>
        </p:blipFill>
        <p:spPr>
          <a:xfrm>
            <a:off x="92175" y="2760700"/>
            <a:ext cx="4351399" cy="1496675"/>
          </a:xfrm>
          <a:prstGeom prst="rect">
            <a:avLst/>
          </a:prstGeom>
          <a:noFill/>
          <a:ln>
            <a:noFill/>
          </a:ln>
        </p:spPr>
      </p:pic>
      <p:pic>
        <p:nvPicPr>
          <p:cNvPr id="226" name="Google Shape;226;p32"/>
          <p:cNvPicPr preferRelativeResize="0"/>
          <p:nvPr/>
        </p:nvPicPr>
        <p:blipFill>
          <a:blip r:embed="rId4">
            <a:alphaModFix/>
          </a:blip>
          <a:stretch>
            <a:fillRect/>
          </a:stretch>
        </p:blipFill>
        <p:spPr>
          <a:xfrm>
            <a:off x="1109700" y="3373325"/>
            <a:ext cx="371300" cy="351050"/>
          </a:xfrm>
          <a:prstGeom prst="rect">
            <a:avLst/>
          </a:prstGeom>
          <a:noFill/>
          <a:ln>
            <a:noFill/>
          </a:ln>
        </p:spPr>
      </p:pic>
      <p:pic>
        <p:nvPicPr>
          <p:cNvPr id="227" name="Google Shape;227;p32"/>
          <p:cNvPicPr preferRelativeResize="0"/>
          <p:nvPr/>
        </p:nvPicPr>
        <p:blipFill>
          <a:blip r:embed="rId5">
            <a:alphaModFix/>
          </a:blip>
          <a:stretch>
            <a:fillRect/>
          </a:stretch>
        </p:blipFill>
        <p:spPr>
          <a:xfrm flipH="1">
            <a:off x="2082275" y="3073700"/>
            <a:ext cx="227025" cy="221750"/>
          </a:xfrm>
          <a:prstGeom prst="rect">
            <a:avLst/>
          </a:prstGeom>
          <a:noFill/>
          <a:ln>
            <a:noFill/>
          </a:ln>
        </p:spPr>
      </p:pic>
      <p:pic>
        <p:nvPicPr>
          <p:cNvPr id="228" name="Google Shape;228;p32"/>
          <p:cNvPicPr preferRelativeResize="0"/>
          <p:nvPr/>
        </p:nvPicPr>
        <p:blipFill rotWithShape="1">
          <a:blip r:embed="rId6">
            <a:alphaModFix/>
          </a:blip>
          <a:srcRect b="36250" l="0" r="0" t="-12551"/>
          <a:stretch/>
        </p:blipFill>
        <p:spPr>
          <a:xfrm>
            <a:off x="4735950" y="2286000"/>
            <a:ext cx="4142599" cy="2106200"/>
          </a:xfrm>
          <a:prstGeom prst="rect">
            <a:avLst/>
          </a:prstGeom>
          <a:noFill/>
          <a:ln>
            <a:noFill/>
          </a:ln>
        </p:spPr>
      </p:pic>
      <p:pic>
        <p:nvPicPr>
          <p:cNvPr id="229" name="Google Shape;229;p32"/>
          <p:cNvPicPr preferRelativeResize="0"/>
          <p:nvPr/>
        </p:nvPicPr>
        <p:blipFill>
          <a:blip r:embed="rId4">
            <a:alphaModFix/>
          </a:blip>
          <a:stretch>
            <a:fillRect/>
          </a:stretch>
        </p:blipFill>
        <p:spPr>
          <a:xfrm>
            <a:off x="5697100" y="3448675"/>
            <a:ext cx="371300" cy="351050"/>
          </a:xfrm>
          <a:prstGeom prst="rect">
            <a:avLst/>
          </a:prstGeom>
          <a:noFill/>
          <a:ln>
            <a:noFill/>
          </a:ln>
        </p:spPr>
      </p:pic>
      <p:pic>
        <p:nvPicPr>
          <p:cNvPr id="230" name="Google Shape;230;p32"/>
          <p:cNvPicPr preferRelativeResize="0"/>
          <p:nvPr/>
        </p:nvPicPr>
        <p:blipFill>
          <a:blip r:embed="rId5">
            <a:alphaModFix/>
          </a:blip>
          <a:stretch>
            <a:fillRect/>
          </a:stretch>
        </p:blipFill>
        <p:spPr>
          <a:xfrm flipH="1">
            <a:off x="6644000" y="3139400"/>
            <a:ext cx="227025" cy="221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234" name="Shape 234"/>
        <p:cNvGrpSpPr/>
        <p:nvPr/>
      </p:nvGrpSpPr>
      <p:grpSpPr>
        <a:xfrm>
          <a:off x="0" y="0"/>
          <a:ext cx="0" cy="0"/>
          <a:chOff x="0" y="0"/>
          <a:chExt cx="0" cy="0"/>
        </a:xfrm>
      </p:grpSpPr>
      <p:sp>
        <p:nvSpPr>
          <p:cNvPr id="235" name="Google Shape;235;p33"/>
          <p:cNvSpPr txBox="1"/>
          <p:nvPr>
            <p:ph idx="1" type="body"/>
          </p:nvPr>
        </p:nvSpPr>
        <p:spPr>
          <a:xfrm>
            <a:off x="311700" y="354150"/>
            <a:ext cx="8520600" cy="1708500"/>
          </a:xfrm>
          <a:prstGeom prst="rect">
            <a:avLst/>
          </a:prstGeom>
        </p:spPr>
        <p:txBody>
          <a:bodyPr anchorCtr="0" anchor="t" bIns="91425" lIns="91425" spcFirstLastPara="1" rIns="91425" wrap="square" tIns="91425">
            <a:normAutofit/>
          </a:bodyPr>
          <a:lstStyle/>
          <a:p>
            <a:pPr indent="-329170" lvl="0" marL="457200" rtl="0" algn="l">
              <a:spcBef>
                <a:spcPts val="0"/>
              </a:spcBef>
              <a:spcAft>
                <a:spcPts val="0"/>
              </a:spcAft>
              <a:buSzPts val="1584"/>
              <a:buChar char="●"/>
            </a:pPr>
            <a:r>
              <a:rPr lang="en" sz="1583"/>
              <a:t>Stacking/Ensembling failed - worse than random guessing ~ 45% accuracy </a:t>
            </a:r>
            <a:endParaRPr sz="1583"/>
          </a:p>
          <a:p>
            <a:pPr indent="-317500" lvl="1" marL="914400" rtl="0" algn="l">
              <a:spcBef>
                <a:spcPts val="0"/>
              </a:spcBef>
              <a:spcAft>
                <a:spcPts val="0"/>
              </a:spcAft>
              <a:buSzPts val="1400"/>
              <a:buChar char="○"/>
            </a:pPr>
            <a:r>
              <a:rPr lang="en"/>
              <a:t>Canny Edge classifier had poor performance</a:t>
            </a:r>
            <a:endParaRPr/>
          </a:p>
          <a:p>
            <a:pPr indent="-317500" lvl="1" marL="914400" rtl="0" algn="l">
              <a:spcBef>
                <a:spcPts val="0"/>
              </a:spcBef>
              <a:spcAft>
                <a:spcPts val="0"/>
              </a:spcAft>
              <a:buSzPts val="1400"/>
              <a:buChar char="○"/>
            </a:pPr>
            <a:r>
              <a:rPr lang="en"/>
              <a:t>Quality of edge extracted images for a lot of classes was poor - no edges detected</a:t>
            </a:r>
            <a:endParaRPr/>
          </a:p>
        </p:txBody>
      </p:sp>
      <p:sp>
        <p:nvSpPr>
          <p:cNvPr id="236" name="Google Shape;236;p33"/>
          <p:cNvSpPr txBox="1"/>
          <p:nvPr/>
        </p:nvSpPr>
        <p:spPr>
          <a:xfrm>
            <a:off x="311700" y="43355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237" name="Google Shape;237;p33"/>
          <p:cNvPicPr preferRelativeResize="0"/>
          <p:nvPr/>
        </p:nvPicPr>
        <p:blipFill>
          <a:blip r:embed="rId3">
            <a:alphaModFix/>
          </a:blip>
          <a:stretch>
            <a:fillRect/>
          </a:stretch>
        </p:blipFill>
        <p:spPr>
          <a:xfrm>
            <a:off x="2515426" y="1429325"/>
            <a:ext cx="3646500" cy="3050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241" name="Shape 241"/>
        <p:cNvGrpSpPr/>
        <p:nvPr/>
      </p:nvGrpSpPr>
      <p:grpSpPr>
        <a:xfrm>
          <a:off x="0" y="0"/>
          <a:ext cx="0" cy="0"/>
          <a:chOff x="0" y="0"/>
          <a:chExt cx="0" cy="0"/>
        </a:xfrm>
      </p:grpSpPr>
      <p:sp>
        <p:nvSpPr>
          <p:cNvPr id="242" name="Google Shape;242;p34"/>
          <p:cNvSpPr txBox="1"/>
          <p:nvPr>
            <p:ph type="title"/>
          </p:nvPr>
        </p:nvSpPr>
        <p:spPr>
          <a:xfrm>
            <a:off x="919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274E13"/>
                </a:solidFill>
              </a:rPr>
              <a:t>Results &amp; Conclusion</a:t>
            </a:r>
            <a:endParaRPr b="1" sz="2820">
              <a:solidFill>
                <a:srgbClr val="274E13"/>
              </a:solidFill>
            </a:endParaRPr>
          </a:p>
        </p:txBody>
      </p:sp>
      <p:sp>
        <p:nvSpPr>
          <p:cNvPr id="243" name="Google Shape;243;p34"/>
          <p:cNvSpPr txBox="1"/>
          <p:nvPr/>
        </p:nvSpPr>
        <p:spPr>
          <a:xfrm>
            <a:off x="0" y="572700"/>
            <a:ext cx="9144000" cy="40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1"/>
                </a:solidFill>
              </a:rPr>
              <a:t>Given the results, it is clear that FGSM had the most impact (32.16% drop) on the baseline test accuracy, then PGD (22.03% drop) and then Gaussian Blur (9.69% drop).</a:t>
            </a:r>
            <a:endParaRPr b="1" sz="1500">
              <a:solidFill>
                <a:schemeClr val="dk1"/>
              </a:solidFill>
            </a:endParaRPr>
          </a:p>
          <a:p>
            <a:pPr indent="0" lvl="0" marL="457200" rtl="0" algn="l">
              <a:lnSpc>
                <a:spcPct val="115000"/>
              </a:lnSpc>
              <a:spcBef>
                <a:spcPts val="0"/>
              </a:spcBef>
              <a:spcAft>
                <a:spcPts val="0"/>
              </a:spcAft>
              <a:buNone/>
            </a:pPr>
            <a:r>
              <a:rPr lang="en" sz="1500">
                <a:solidFill>
                  <a:schemeClr val="dk1"/>
                </a:solidFill>
              </a:rPr>
              <a:t>Gaussian Blur:</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Deblurring and Contrast Enhancement did not significantly changed the test accuracy (fluctuates within ~1%).</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Canny Edge Concatenation did not </a:t>
            </a:r>
            <a:r>
              <a:rPr lang="en" sz="1500">
                <a:solidFill>
                  <a:schemeClr val="dk1"/>
                </a:solidFill>
              </a:rPr>
              <a:t>significantly change the test accuracy (fluctuates within 3.22%)</a:t>
            </a:r>
            <a:r>
              <a:rPr lang="en" sz="1500">
                <a:solidFill>
                  <a:schemeClr val="dk1"/>
                </a:solidFill>
              </a:rPr>
              <a:t> </a:t>
            </a:r>
            <a:endParaRPr sz="1500">
              <a:solidFill>
                <a:schemeClr val="dk1"/>
              </a:solidFill>
            </a:endParaRPr>
          </a:p>
          <a:p>
            <a:pPr indent="0" lvl="0" marL="457200" rtl="0" algn="l">
              <a:lnSpc>
                <a:spcPct val="115000"/>
              </a:lnSpc>
              <a:spcBef>
                <a:spcPts val="0"/>
              </a:spcBef>
              <a:spcAft>
                <a:spcPts val="0"/>
              </a:spcAft>
              <a:buNone/>
            </a:pPr>
            <a:r>
              <a:rPr lang="en" sz="1500">
                <a:solidFill>
                  <a:schemeClr val="dk1"/>
                </a:solidFill>
              </a:rPr>
              <a:t>FGSM:</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Denoising </a:t>
            </a:r>
            <a:r>
              <a:rPr lang="en" sz="1500">
                <a:solidFill>
                  <a:schemeClr val="dk1"/>
                </a:solidFill>
              </a:rPr>
              <a:t>improved</a:t>
            </a:r>
            <a:r>
              <a:rPr lang="en" sz="1500">
                <a:solidFill>
                  <a:schemeClr val="dk1"/>
                </a:solidFill>
              </a:rPr>
              <a:t> test accuracy by 10.97% &amp; F1 score improved by around 0.1</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Contrast enhancement improved accuracy by 4.12% and F1 score improved by 0.12</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Canny Edge Concatenation decreased test accuracy by 22.17% &amp; F1 score decreased by 0.16 </a:t>
            </a:r>
            <a:endParaRPr sz="1500">
              <a:solidFill>
                <a:schemeClr val="dk1"/>
              </a:solidFill>
            </a:endParaRPr>
          </a:p>
          <a:p>
            <a:pPr indent="0" lvl="0" marL="457200" rtl="0" algn="l">
              <a:lnSpc>
                <a:spcPct val="115000"/>
              </a:lnSpc>
              <a:spcBef>
                <a:spcPts val="0"/>
              </a:spcBef>
              <a:spcAft>
                <a:spcPts val="0"/>
              </a:spcAft>
              <a:buNone/>
            </a:pPr>
            <a:r>
              <a:rPr lang="en" sz="1500">
                <a:solidFill>
                  <a:schemeClr val="dk1"/>
                </a:solidFill>
              </a:rPr>
              <a:t>PGD:</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Denoising </a:t>
            </a:r>
            <a:r>
              <a:rPr lang="en" sz="1500">
                <a:solidFill>
                  <a:schemeClr val="dk1"/>
                </a:solidFill>
              </a:rPr>
              <a:t>improved</a:t>
            </a:r>
            <a:r>
              <a:rPr lang="en" sz="1500">
                <a:solidFill>
                  <a:schemeClr val="dk1"/>
                </a:solidFill>
              </a:rPr>
              <a:t> test accuracy by 6.49% and F1 score improved by 0.05</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Contrast enhancement improved accuracy by 3.4% and F1 score </a:t>
            </a:r>
            <a:r>
              <a:rPr lang="en" sz="1500">
                <a:solidFill>
                  <a:schemeClr val="dk1"/>
                </a:solidFill>
              </a:rPr>
              <a:t>improved by 0.07</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Canny Edge Concatenation improved accuracy by 5.37% and F1 score improved by 0.02</a:t>
            </a:r>
            <a:endParaRPr sz="1500">
              <a:solidFill>
                <a:schemeClr val="dk1"/>
              </a:solidFill>
            </a:endParaRPr>
          </a:p>
          <a:p>
            <a:pPr indent="0" lvl="0" marL="0" rtl="0" algn="l">
              <a:lnSpc>
                <a:spcPct val="115000"/>
              </a:lnSpc>
              <a:spcBef>
                <a:spcPts val="0"/>
              </a:spcBef>
              <a:spcAft>
                <a:spcPts val="1200"/>
              </a:spcAft>
              <a:buNone/>
            </a:pPr>
            <a:r>
              <a:t/>
            </a:r>
            <a:endParaRPr sz="1800">
              <a:solidFill>
                <a:schemeClr val="dk2"/>
              </a:solidFill>
              <a:highlight>
                <a:schemeClr val="accent6"/>
              </a:highlight>
            </a:endParaRPr>
          </a:p>
        </p:txBody>
      </p:sp>
      <p:sp>
        <p:nvSpPr>
          <p:cNvPr id="244" name="Google Shape;244;p34"/>
          <p:cNvSpPr txBox="1"/>
          <p:nvPr/>
        </p:nvSpPr>
        <p:spPr>
          <a:xfrm>
            <a:off x="91900" y="4601400"/>
            <a:ext cx="8763000" cy="395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Techniques such as color contrast, ensembling were not successful mitigation techniques </a:t>
            </a:r>
            <a:endParaRPr sz="15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248" name="Shape 248"/>
        <p:cNvGrpSpPr/>
        <p:nvPr/>
      </p:nvGrpSpPr>
      <p:grpSpPr>
        <a:xfrm>
          <a:off x="0" y="0"/>
          <a:ext cx="0" cy="0"/>
          <a:chOff x="0" y="0"/>
          <a:chExt cx="0" cy="0"/>
        </a:xfrm>
      </p:grpSpPr>
      <p:sp>
        <p:nvSpPr>
          <p:cNvPr id="249" name="Google Shape;249;p35"/>
          <p:cNvSpPr txBox="1"/>
          <p:nvPr>
            <p:ph type="title"/>
          </p:nvPr>
        </p:nvSpPr>
        <p:spPr>
          <a:xfrm>
            <a:off x="311700" y="194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274E13"/>
                </a:solidFill>
              </a:rPr>
              <a:t>Results &amp; Conclusion</a:t>
            </a:r>
            <a:endParaRPr b="1" sz="2820">
              <a:solidFill>
                <a:srgbClr val="274E13"/>
              </a:solidFill>
            </a:endParaRPr>
          </a:p>
        </p:txBody>
      </p:sp>
      <p:sp>
        <p:nvSpPr>
          <p:cNvPr id="250" name="Google Shape;250;p35"/>
          <p:cNvSpPr txBox="1"/>
          <p:nvPr/>
        </p:nvSpPr>
        <p:spPr>
          <a:xfrm>
            <a:off x="311700" y="47048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2"/>
              </a:solidFill>
            </a:endParaRPr>
          </a:p>
        </p:txBody>
      </p:sp>
      <p:sp>
        <p:nvSpPr>
          <p:cNvPr id="251" name="Google Shape;251;p35"/>
          <p:cNvSpPr txBox="1"/>
          <p:nvPr/>
        </p:nvSpPr>
        <p:spPr>
          <a:xfrm>
            <a:off x="0" y="883800"/>
            <a:ext cx="9144000" cy="42597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Char char="●"/>
            </a:pPr>
            <a:r>
              <a:rPr lang="en" sz="1700">
                <a:solidFill>
                  <a:schemeClr val="dk1"/>
                </a:solidFill>
              </a:rPr>
              <a:t>Gaussian blur attacks are the most difficult to protect against at inference time</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 sz="1700">
                <a:solidFill>
                  <a:schemeClr val="dk1"/>
                </a:solidFill>
              </a:rPr>
              <a:t>Black box attacks are more difficult to </a:t>
            </a:r>
            <a:r>
              <a:rPr lang="en" sz="1700">
                <a:solidFill>
                  <a:schemeClr val="dk1"/>
                </a:solidFill>
              </a:rPr>
              <a:t>protect</a:t>
            </a:r>
            <a:r>
              <a:rPr lang="en" sz="1700">
                <a:solidFill>
                  <a:schemeClr val="dk1"/>
                </a:solidFill>
              </a:rPr>
              <a:t> against</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700">
                <a:solidFill>
                  <a:schemeClr val="dk1"/>
                </a:solidFill>
              </a:rPr>
              <a:t>Multiple techniques were able to improve accuracy on a PGD attack</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 sz="1700">
                <a:solidFill>
                  <a:schemeClr val="dk1"/>
                </a:solidFill>
              </a:rPr>
              <a:t>Maybe it was a milder attack than FGSM (not entirely sure)</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700">
                <a:solidFill>
                  <a:schemeClr val="dk1"/>
                </a:solidFill>
              </a:rPr>
              <a:t>The de-noising and contrast enhancement were effective against FGSM but canny edge concatenation was not </a:t>
            </a:r>
            <a:endParaRPr sz="1700">
              <a:solidFill>
                <a:schemeClr val="dk1"/>
              </a:solidFill>
              <a:highlight>
                <a:schemeClr val="accent6"/>
              </a:highlight>
            </a:endParaRPr>
          </a:p>
          <a:p>
            <a:pPr indent="-336550" lvl="1" marL="914400" rtl="0" algn="l">
              <a:lnSpc>
                <a:spcPct val="115000"/>
              </a:lnSpc>
              <a:spcBef>
                <a:spcPts val="0"/>
              </a:spcBef>
              <a:spcAft>
                <a:spcPts val="0"/>
              </a:spcAft>
              <a:buClr>
                <a:schemeClr val="dk1"/>
              </a:buClr>
              <a:buSzPts val="1700"/>
              <a:buChar char="○"/>
            </a:pPr>
            <a:r>
              <a:rPr lang="en" sz="1700">
                <a:solidFill>
                  <a:schemeClr val="dk1"/>
                </a:solidFill>
              </a:rPr>
              <a:t>De-noising is </a:t>
            </a:r>
            <a:r>
              <a:rPr lang="en" sz="1700">
                <a:solidFill>
                  <a:schemeClr val="dk1"/>
                </a:solidFill>
              </a:rPr>
              <a:t>directly</a:t>
            </a:r>
            <a:r>
              <a:rPr lang="en" sz="1700">
                <a:solidFill>
                  <a:schemeClr val="dk1"/>
                </a:solidFill>
              </a:rPr>
              <a:t> combatting FGSM while canny edge is not</a:t>
            </a:r>
            <a:endParaRPr sz="1700">
              <a:solidFill>
                <a:schemeClr val="dk1"/>
              </a:solidFill>
            </a:endParaRPr>
          </a:p>
          <a:p>
            <a:pPr indent="0" lvl="0" marL="914400" rtl="0" algn="l">
              <a:lnSpc>
                <a:spcPct val="115000"/>
              </a:lnSpc>
              <a:spcBef>
                <a:spcPts val="0"/>
              </a:spcBef>
              <a:spcAft>
                <a:spcPts val="0"/>
              </a:spcAft>
              <a:buNone/>
            </a:pPr>
            <a:r>
              <a:t/>
            </a:r>
            <a:endParaRPr sz="800">
              <a:solidFill>
                <a:schemeClr val="dk1"/>
              </a:solidFill>
              <a:highlight>
                <a:schemeClr val="accent6"/>
              </a:highlight>
            </a:endParaRPr>
          </a:p>
          <a:p>
            <a:pPr indent="-336550" lvl="0" marL="457200" rtl="0" algn="l">
              <a:lnSpc>
                <a:spcPct val="115000"/>
              </a:lnSpc>
              <a:spcBef>
                <a:spcPts val="0"/>
              </a:spcBef>
              <a:spcAft>
                <a:spcPts val="0"/>
              </a:spcAft>
              <a:buClr>
                <a:schemeClr val="dk1"/>
              </a:buClr>
              <a:buSzPts val="1700"/>
              <a:buChar char="●"/>
            </a:pPr>
            <a:r>
              <a:rPr lang="en" sz="1700">
                <a:solidFill>
                  <a:schemeClr val="dk1"/>
                </a:solidFill>
              </a:rPr>
              <a:t>Future works </a:t>
            </a:r>
            <a:r>
              <a:rPr lang="en" sz="1700">
                <a:solidFill>
                  <a:schemeClr val="dk1"/>
                </a:solidFill>
              </a:rPr>
              <a:t>include: </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 sz="1700">
                <a:solidFill>
                  <a:schemeClr val="dk1"/>
                </a:solidFill>
              </a:rPr>
              <a:t>Combining the successful mitigation techniques</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 sz="1700">
                <a:solidFill>
                  <a:schemeClr val="dk1"/>
                </a:solidFill>
              </a:rPr>
              <a:t>Trying ensemble methods with features other than canny edge</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 sz="1700">
                <a:solidFill>
                  <a:schemeClr val="dk1"/>
                </a:solidFill>
              </a:rPr>
              <a:t>Trying with a different dataset to ensure that results are consistent</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 sz="1700">
                <a:solidFill>
                  <a:schemeClr val="dk1"/>
                </a:solidFill>
              </a:rPr>
              <a:t>Try mitigation techniques on various strengths of attacks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700">
                <a:solidFill>
                  <a:schemeClr val="dk1"/>
                </a:solidFill>
              </a:rPr>
              <a:t>It’s difficult to improve performance on inference time alone, but not eager to rule it out </a:t>
            </a:r>
            <a:endParaRPr sz="1700">
              <a:solidFill>
                <a:schemeClr val="dk1"/>
              </a:solidFill>
            </a:endParaRPr>
          </a:p>
          <a:p>
            <a:pPr indent="0" lvl="0" marL="0" rtl="0" algn="l">
              <a:lnSpc>
                <a:spcPct val="115000"/>
              </a:lnSpc>
              <a:spcBef>
                <a:spcPts val="0"/>
              </a:spcBef>
              <a:spcAft>
                <a:spcPts val="1200"/>
              </a:spcAft>
              <a:buNone/>
            </a:pPr>
            <a:r>
              <a:t/>
            </a:r>
            <a:endParaRPr sz="2000">
              <a:solidFill>
                <a:schemeClr val="dk2"/>
              </a:solidFill>
              <a:highlight>
                <a:schemeClr val="accent6"/>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255" name="Shape 255"/>
        <p:cNvGrpSpPr/>
        <p:nvPr/>
      </p:nvGrpSpPr>
      <p:grpSpPr>
        <a:xfrm>
          <a:off x="0" y="0"/>
          <a:ext cx="0" cy="0"/>
          <a:chOff x="0" y="0"/>
          <a:chExt cx="0" cy="0"/>
        </a:xfrm>
      </p:grpSpPr>
      <p:sp>
        <p:nvSpPr>
          <p:cNvPr id="256" name="Google Shape;25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274E13"/>
                </a:solidFill>
              </a:rPr>
              <a:t>Thank you!</a:t>
            </a:r>
            <a:endParaRPr b="1" sz="2820">
              <a:solidFill>
                <a:srgbClr val="274E13"/>
              </a:solidFill>
            </a:endParaRPr>
          </a:p>
          <a:p>
            <a:pPr indent="0" lvl="0" marL="0" rtl="0" algn="l">
              <a:spcBef>
                <a:spcPts val="0"/>
              </a:spcBef>
              <a:spcAft>
                <a:spcPts val="0"/>
              </a:spcAft>
              <a:buSzPts val="990"/>
              <a:buNone/>
            </a:pPr>
            <a:r>
              <a:t/>
            </a:r>
            <a:endParaRPr b="1" sz="2820">
              <a:solidFill>
                <a:srgbClr val="274E13"/>
              </a:solidFill>
            </a:endParaRPr>
          </a:p>
        </p:txBody>
      </p:sp>
      <p:sp>
        <p:nvSpPr>
          <p:cNvPr id="257" name="Google Shape;257;p36"/>
          <p:cNvSpPr txBox="1"/>
          <p:nvPr/>
        </p:nvSpPr>
        <p:spPr>
          <a:xfrm>
            <a:off x="311700" y="11261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Thank you to our Professors and TA mentor, Weiran, for all your help and guidance!</a:t>
            </a:r>
            <a:endParaRPr sz="15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261" name="Shape 261"/>
        <p:cNvGrpSpPr/>
        <p:nvPr/>
      </p:nvGrpSpPr>
      <p:grpSpPr>
        <a:xfrm>
          <a:off x="0" y="0"/>
          <a:ext cx="0" cy="0"/>
          <a:chOff x="0" y="0"/>
          <a:chExt cx="0" cy="0"/>
        </a:xfrm>
      </p:grpSpPr>
      <p:sp>
        <p:nvSpPr>
          <p:cNvPr id="262" name="Google Shape;26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274E13"/>
                </a:solidFill>
              </a:rPr>
              <a:t>Resources</a:t>
            </a:r>
            <a:endParaRPr b="1" sz="2820">
              <a:solidFill>
                <a:srgbClr val="274E13"/>
              </a:solidFill>
            </a:endParaRPr>
          </a:p>
        </p:txBody>
      </p:sp>
      <p:sp>
        <p:nvSpPr>
          <p:cNvPr id="263" name="Google Shape;263;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[1]  </a:t>
            </a:r>
            <a:r>
              <a:rPr lang="en" sz="1500">
                <a:solidFill>
                  <a:schemeClr val="dk1"/>
                </a:solidFill>
              </a:rPr>
              <a:t>Bassett, R. (2021). Color and Edge-Aware Adversarial Image Perturbations. </a:t>
            </a:r>
            <a:endParaRPr sz="1500">
              <a:solidFill>
                <a:schemeClr val="dk1"/>
              </a:solidFill>
            </a:endParaRPr>
          </a:p>
          <a:p>
            <a:pPr indent="0" lvl="0" marL="0" rtl="0" algn="l">
              <a:spcBef>
                <a:spcPts val="1200"/>
              </a:spcBef>
              <a:spcAft>
                <a:spcPts val="0"/>
              </a:spcAft>
              <a:buNone/>
            </a:pPr>
            <a:r>
              <a:rPr lang="en" sz="1500">
                <a:solidFill>
                  <a:schemeClr val="dk1"/>
                </a:solidFill>
              </a:rPr>
              <a:t>[2]  </a:t>
            </a:r>
            <a:r>
              <a:rPr lang="en" sz="1500">
                <a:solidFill>
                  <a:schemeClr val="dk1"/>
                </a:solidFill>
              </a:rPr>
              <a:t>Hosseini, H., Xiao, B., &amp; Poovendran, R. (2019). n-ML: Mitigating Adversarial Examples via Ensembles of Topologically Manipulated Classifiers. </a:t>
            </a:r>
            <a:endParaRPr sz="1500">
              <a:solidFill>
                <a:schemeClr val="dk1"/>
              </a:solidFill>
            </a:endParaRPr>
          </a:p>
          <a:p>
            <a:pPr indent="0" lvl="0" marL="0" rtl="0" algn="l">
              <a:spcBef>
                <a:spcPts val="1200"/>
              </a:spcBef>
              <a:spcAft>
                <a:spcPts val="0"/>
              </a:spcAft>
              <a:buNone/>
            </a:pPr>
            <a:r>
              <a:rPr lang="en" sz="1500">
                <a:solidFill>
                  <a:schemeClr val="dk1"/>
                </a:solidFill>
              </a:rPr>
              <a:t>[3] Shafahi, A., Najibi, M., Ghiasi, A., Xu, Z., Dickerson, J., Studer, C., ... &amp; Goldstein, T. (2019). Adversarial training for free!</a:t>
            </a:r>
            <a:endParaRPr sz="1500">
              <a:solidFill>
                <a:schemeClr val="dk1"/>
              </a:solidFill>
            </a:endParaRPr>
          </a:p>
          <a:p>
            <a:pPr indent="0" lvl="0" marL="0" rtl="0" algn="l">
              <a:spcBef>
                <a:spcPts val="1200"/>
              </a:spcBef>
              <a:spcAft>
                <a:spcPts val="0"/>
              </a:spcAft>
              <a:buNone/>
            </a:pPr>
            <a:r>
              <a:rPr lang="en" sz="1500">
                <a:solidFill>
                  <a:schemeClr val="dk1"/>
                </a:solidFill>
              </a:rPr>
              <a:t>[4] Zamir S., Arora A., et al., (2021). CVPR. Multi-Stage Progressive Image Restoration.  </a:t>
            </a:r>
            <a:endParaRPr sz="1500">
              <a:solidFill>
                <a:schemeClr val="dk1"/>
              </a:solidFill>
            </a:endParaRPr>
          </a:p>
          <a:p>
            <a:pPr indent="0" lvl="0" marL="0" rtl="0" algn="l">
              <a:spcBef>
                <a:spcPts val="1200"/>
              </a:spcBef>
              <a:spcAft>
                <a:spcPts val="0"/>
              </a:spcAft>
              <a:buNone/>
            </a:pPr>
            <a:r>
              <a:rPr lang="en" sz="1500">
                <a:solidFill>
                  <a:schemeClr val="dk1"/>
                </a:solidFill>
              </a:rPr>
              <a:t>[5] Rath S. (2022),  Traffic Sign Recognition using PyTorch and Deep Learning. Debugger Cafe.</a:t>
            </a:r>
            <a:r>
              <a:rPr lang="en" sz="1500">
                <a:solidFill>
                  <a:schemeClr val="dk1"/>
                </a:solidFill>
                <a:uFill>
                  <a:noFill/>
                </a:uFill>
                <a:hlinkClick r:id="rId3">
                  <a:extLst>
                    <a:ext uri="{A12FA001-AC4F-418D-AE19-62706E023703}">
                      <ahyp:hlinkClr val="tx"/>
                    </a:ext>
                  </a:extLst>
                </a:hlinkClick>
              </a:rPr>
              <a:t> </a:t>
            </a:r>
            <a:r>
              <a:rPr lang="en" sz="1500" u="sng">
                <a:solidFill>
                  <a:srgbClr val="0000FF"/>
                </a:solidFill>
                <a:hlinkClick r:id="rId4">
                  <a:extLst>
                    <a:ext uri="{A12FA001-AC4F-418D-AE19-62706E023703}">
                      <ahyp:hlinkClr val="tx"/>
                    </a:ext>
                  </a:extLst>
                </a:hlinkClick>
              </a:rPr>
              <a:t>https://debuggercafe.com/traffic-sign-recognition-using-pytorch-and-deep-learning/</a:t>
            </a:r>
            <a:endParaRPr sz="1500" u="sng">
              <a:solidFill>
                <a:srgbClr val="0000FF"/>
              </a:solidFill>
            </a:endParaRPr>
          </a:p>
          <a:p>
            <a:pPr indent="0" lvl="0" marL="0" rtl="0" algn="l">
              <a:spcBef>
                <a:spcPts val="1200"/>
              </a:spcBef>
              <a:spcAft>
                <a:spcPts val="1200"/>
              </a:spcAft>
              <a:buNone/>
            </a:pPr>
            <a:r>
              <a:rPr lang="en" sz="1500">
                <a:solidFill>
                  <a:schemeClr val="dk1"/>
                </a:solidFill>
              </a:rPr>
              <a:t>[6] Color-Extraction-and-Image-Segmentation.(2020). </a:t>
            </a:r>
            <a:r>
              <a:rPr lang="en" sz="1500">
                <a:solidFill>
                  <a:schemeClr val="dk1"/>
                </a:solidFill>
                <a:uFill>
                  <a:noFill/>
                </a:uFill>
                <a:hlinkClick r:id="rId5">
                  <a:extLst>
                    <a:ext uri="{A12FA001-AC4F-418D-AE19-62706E023703}">
                      <ahyp:hlinkClr val="tx"/>
                    </a:ext>
                  </a:extLst>
                </a:hlinkClick>
              </a:rPr>
              <a:t> </a:t>
            </a:r>
            <a:r>
              <a:rPr lang="en" sz="1500" u="sng">
                <a:solidFill>
                  <a:srgbClr val="0000FF"/>
                </a:solidFill>
                <a:hlinkClick r:id="rId6">
                  <a:extLst>
                    <a:ext uri="{A12FA001-AC4F-418D-AE19-62706E023703}">
                      <ahyp:hlinkClr val="tx"/>
                    </a:ext>
                  </a:extLst>
                </a:hlinkClick>
              </a:rPr>
              <a:t>https://github.com/Ronny-22-Code/Color-Extraction-and-Image-Segmentation.git</a:t>
            </a:r>
            <a:endParaRPr sz="1500">
              <a:solidFill>
                <a:srgbClr val="0000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274E13"/>
                </a:solidFill>
              </a:rPr>
              <a:t>Previous Work</a:t>
            </a:r>
            <a:endParaRPr b="1" sz="2820">
              <a:solidFill>
                <a:srgbClr val="274E13"/>
              </a:solidFill>
            </a:endParaRPr>
          </a:p>
        </p:txBody>
      </p:sp>
      <p:sp>
        <p:nvSpPr>
          <p:cNvPr id="71" name="Google Shape;71;p15"/>
          <p:cNvSpPr txBox="1"/>
          <p:nvPr>
            <p:ph idx="1" type="body"/>
          </p:nvPr>
        </p:nvSpPr>
        <p:spPr>
          <a:xfrm>
            <a:off x="393825" y="1152475"/>
            <a:ext cx="2552100" cy="3416400"/>
          </a:xfrm>
          <a:prstGeom prst="rect">
            <a:avLst/>
          </a:prstGeom>
        </p:spPr>
        <p:txBody>
          <a:bodyPr anchorCtr="0" anchor="t" bIns="91425" lIns="91425" spcFirstLastPara="1" rIns="91425" wrap="square" tIns="91425">
            <a:normAutofit fontScale="92500"/>
          </a:bodyPr>
          <a:lstStyle/>
          <a:p>
            <a:pPr indent="0" lvl="0" marL="0" rtl="0" algn="l">
              <a:spcBef>
                <a:spcPts val="1200"/>
              </a:spcBef>
              <a:spcAft>
                <a:spcPts val="0"/>
              </a:spcAft>
              <a:buNone/>
            </a:pPr>
            <a:r>
              <a:rPr lang="en" sz="1908" u="sng"/>
              <a:t>Color and Edge-Aware Adversarial Image Perturbations [1]</a:t>
            </a:r>
            <a:endParaRPr u="sng"/>
          </a:p>
          <a:p>
            <a:pPr indent="-320507" lvl="0" marL="457200" rtl="0" algn="l">
              <a:spcBef>
                <a:spcPts val="1200"/>
              </a:spcBef>
              <a:spcAft>
                <a:spcPts val="0"/>
              </a:spcAft>
              <a:buSzPct val="100000"/>
              <a:buChar char="●"/>
            </a:pPr>
            <a:r>
              <a:rPr lang="en" sz="1564"/>
              <a:t>New easy-to-compute subtle perturbations involving regions of smoothness and color contrast </a:t>
            </a:r>
            <a:endParaRPr sz="1564"/>
          </a:p>
          <a:p>
            <a:pPr indent="0" lvl="0" marL="0" rtl="0" algn="l">
              <a:spcBef>
                <a:spcPts val="1200"/>
              </a:spcBef>
              <a:spcAft>
                <a:spcPts val="0"/>
              </a:spcAft>
              <a:buNone/>
            </a:pPr>
            <a:r>
              <a:t/>
            </a:r>
            <a:endParaRPr/>
          </a:p>
          <a:p>
            <a:pPr indent="0" lvl="0" marL="0" rtl="0" algn="l">
              <a:spcBef>
                <a:spcPts val="1200"/>
              </a:spcBef>
              <a:spcAft>
                <a:spcPts val="1200"/>
              </a:spcAft>
              <a:buClr>
                <a:schemeClr val="dk1"/>
              </a:buClr>
              <a:buSzPct val="61111"/>
              <a:buFont typeface="Arial"/>
              <a:buNone/>
            </a:pPr>
            <a:r>
              <a:t/>
            </a:r>
            <a:endParaRPr>
              <a:highlight>
                <a:srgbClr val="FFFF00"/>
              </a:highlight>
            </a:endParaRPr>
          </a:p>
        </p:txBody>
      </p:sp>
      <p:sp>
        <p:nvSpPr>
          <p:cNvPr id="72" name="Google Shape;72;p15"/>
          <p:cNvSpPr txBox="1"/>
          <p:nvPr>
            <p:ph idx="1" type="body"/>
          </p:nvPr>
        </p:nvSpPr>
        <p:spPr>
          <a:xfrm>
            <a:off x="3022350" y="1152475"/>
            <a:ext cx="2455200" cy="3416400"/>
          </a:xfrm>
          <a:prstGeom prst="rect">
            <a:avLst/>
          </a:prstGeom>
          <a:solidFill>
            <a:srgbClr val="F1F9EE"/>
          </a:solidFill>
          <a:ln>
            <a:noFill/>
          </a:ln>
        </p:spPr>
        <p:txBody>
          <a:bodyPr anchorCtr="0" anchor="t" bIns="91425" lIns="91425" spcFirstLastPara="1" rIns="91425" wrap="square" tIns="91425">
            <a:normAutofit/>
          </a:bodyPr>
          <a:lstStyle/>
          <a:p>
            <a:pPr indent="0" lvl="0" marL="0" rtl="0" algn="l">
              <a:spcBef>
                <a:spcPts val="1200"/>
              </a:spcBef>
              <a:spcAft>
                <a:spcPts val="0"/>
              </a:spcAft>
              <a:buNone/>
            </a:pPr>
            <a:r>
              <a:rPr lang="en" u="sng"/>
              <a:t>Adversarial Training for Free! [3]</a:t>
            </a:r>
            <a:endParaRPr u="sng"/>
          </a:p>
          <a:p>
            <a:pPr indent="-323850" lvl="0" marL="457200" rtl="0" algn="l">
              <a:spcBef>
                <a:spcPts val="1200"/>
              </a:spcBef>
              <a:spcAft>
                <a:spcPts val="0"/>
              </a:spcAft>
              <a:buSzPts val="1500"/>
              <a:buChar char="●"/>
            </a:pPr>
            <a:r>
              <a:rPr lang="en" sz="1500"/>
              <a:t>Add semi-supervised virtual adversarial noise to the input during training, acting as a regularizer</a:t>
            </a:r>
            <a:endParaRPr sz="1500"/>
          </a:p>
        </p:txBody>
      </p:sp>
      <p:sp>
        <p:nvSpPr>
          <p:cNvPr id="73" name="Google Shape;73;p15"/>
          <p:cNvSpPr txBox="1"/>
          <p:nvPr>
            <p:ph idx="1" type="body"/>
          </p:nvPr>
        </p:nvSpPr>
        <p:spPr>
          <a:xfrm>
            <a:off x="5477550" y="1152475"/>
            <a:ext cx="30654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u="sng"/>
              <a:t>n-ML: Mitigating Adversarial Examples via Ensembles of Topologically Manipulated Classifiers [2]</a:t>
            </a:r>
            <a:endParaRPr u="sng"/>
          </a:p>
          <a:p>
            <a:pPr indent="-323850" lvl="0" marL="457200" rtl="0" algn="l">
              <a:spcBef>
                <a:spcPts val="1200"/>
              </a:spcBef>
              <a:spcAft>
                <a:spcPts val="0"/>
              </a:spcAft>
              <a:buSzPts val="1500"/>
              <a:buChar char="●"/>
            </a:pPr>
            <a:r>
              <a:rPr lang="en" sz="1500"/>
              <a:t>Train multiple </a:t>
            </a:r>
            <a:r>
              <a:rPr lang="en" sz="1500"/>
              <a:t>topologies so that ensembling these networks together provides more defense against adversarial examples</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311700" y="14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274E13"/>
                </a:solidFill>
              </a:rPr>
              <a:t>Dataset</a:t>
            </a:r>
            <a:endParaRPr b="1" sz="2820">
              <a:solidFill>
                <a:srgbClr val="274E13"/>
              </a:solidFill>
            </a:endParaRPr>
          </a:p>
        </p:txBody>
      </p:sp>
      <p:sp>
        <p:nvSpPr>
          <p:cNvPr id="79" name="Google Shape;79;p16"/>
          <p:cNvSpPr txBox="1"/>
          <p:nvPr/>
        </p:nvSpPr>
        <p:spPr>
          <a:xfrm>
            <a:off x="223175" y="783925"/>
            <a:ext cx="8520600" cy="7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rPr>
              <a:t>Dataset</a:t>
            </a:r>
            <a:r>
              <a:rPr lang="en" sz="1600">
                <a:solidFill>
                  <a:schemeClr val="dk2"/>
                </a:solidFill>
              </a:rPr>
              <a:t>: GTSRB (German Traffic Sign Recognition Benchmark)</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43 classes (speed limit, stop sign, pedestrian crossing, etc.)</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39,210 training images</a:t>
            </a:r>
            <a:endParaRPr sz="1600">
              <a:solidFill>
                <a:schemeClr val="dk2"/>
              </a:solidFill>
            </a:endParaRPr>
          </a:p>
          <a:p>
            <a:pPr indent="0" lvl="0" marL="0" rtl="0" algn="l">
              <a:spcBef>
                <a:spcPts val="0"/>
              </a:spcBef>
              <a:spcAft>
                <a:spcPts val="0"/>
              </a:spcAft>
              <a:buNone/>
            </a:pPr>
            <a:r>
              <a:t/>
            </a:r>
            <a:endParaRPr sz="1600">
              <a:solidFill>
                <a:schemeClr val="dk2"/>
              </a:solidFill>
            </a:endParaRPr>
          </a:p>
        </p:txBody>
      </p:sp>
      <p:sp>
        <p:nvSpPr>
          <p:cNvPr id="80" name="Google Shape;80;p16"/>
          <p:cNvSpPr txBox="1"/>
          <p:nvPr/>
        </p:nvSpPr>
        <p:spPr>
          <a:xfrm>
            <a:off x="223175" y="1696775"/>
            <a:ext cx="8520600" cy="29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rPr>
              <a:t>W</a:t>
            </a:r>
            <a:r>
              <a:rPr b="1" lang="en" sz="1600">
                <a:solidFill>
                  <a:schemeClr val="dk2"/>
                </a:solidFill>
              </a:rPr>
              <a:t>hite Box </a:t>
            </a:r>
            <a:r>
              <a:rPr b="1" lang="en" sz="1600">
                <a:solidFill>
                  <a:schemeClr val="dk2"/>
                </a:solidFill>
              </a:rPr>
              <a:t>Attacks</a:t>
            </a:r>
            <a:r>
              <a:rPr lang="en" sz="1600">
                <a:solidFill>
                  <a:schemeClr val="dk2"/>
                </a:solidFill>
              </a:rPr>
              <a:t> </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FGSM (Fast Gradient Sign Method) </a:t>
            </a:r>
            <a:endParaRPr sz="1600">
              <a:solidFill>
                <a:schemeClr val="dk2"/>
              </a:solidFill>
            </a:endParaRPr>
          </a:p>
          <a:p>
            <a:pPr indent="-330200" lvl="1" marL="914400" rtl="0" algn="l">
              <a:spcBef>
                <a:spcPts val="0"/>
              </a:spcBef>
              <a:spcAft>
                <a:spcPts val="0"/>
              </a:spcAft>
              <a:buClr>
                <a:schemeClr val="dk2"/>
              </a:buClr>
              <a:buSzPts val="1600"/>
              <a:buChar char="-"/>
            </a:pPr>
            <a:r>
              <a:rPr lang="en" sz="1600">
                <a:solidFill>
                  <a:schemeClr val="dk2"/>
                </a:solidFill>
              </a:rPr>
              <a:t>Fast and </a:t>
            </a:r>
            <a:r>
              <a:rPr lang="en" sz="1600">
                <a:solidFill>
                  <a:schemeClr val="dk2"/>
                </a:solidFill>
              </a:rPr>
              <a:t>efficient</a:t>
            </a:r>
            <a:r>
              <a:rPr lang="en" sz="1600">
                <a:solidFill>
                  <a:schemeClr val="dk2"/>
                </a:solidFill>
              </a:rPr>
              <a:t> method to generate attack </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PGD (Projected Gradient Descent)  </a:t>
            </a:r>
            <a:endParaRPr sz="1600">
              <a:solidFill>
                <a:schemeClr val="dk2"/>
              </a:solidFill>
            </a:endParaRPr>
          </a:p>
          <a:p>
            <a:pPr indent="-330200" lvl="1" marL="914400" rtl="0" algn="l">
              <a:spcBef>
                <a:spcPts val="0"/>
              </a:spcBef>
              <a:spcAft>
                <a:spcPts val="0"/>
              </a:spcAft>
              <a:buClr>
                <a:schemeClr val="dk2"/>
              </a:buClr>
              <a:buSzPts val="1600"/>
              <a:buChar char="-"/>
            </a:pPr>
            <a:r>
              <a:rPr lang="en" sz="1600">
                <a:solidFill>
                  <a:schemeClr val="dk2"/>
                </a:solidFill>
              </a:rPr>
              <a:t> Worst </a:t>
            </a:r>
            <a:r>
              <a:rPr lang="en" sz="1600">
                <a:solidFill>
                  <a:schemeClr val="dk2"/>
                </a:solidFill>
              </a:rPr>
              <a:t>case </a:t>
            </a:r>
            <a:r>
              <a:rPr lang="en" sz="1600">
                <a:solidFill>
                  <a:schemeClr val="dk2"/>
                </a:solidFill>
              </a:rPr>
              <a:t>boundaries</a:t>
            </a:r>
            <a:r>
              <a:rPr lang="en" sz="1600">
                <a:solidFill>
                  <a:schemeClr val="dk2"/>
                </a:solidFill>
              </a:rPr>
              <a:t> of the model performance</a:t>
            </a:r>
            <a:endParaRPr sz="1600">
              <a:solidFill>
                <a:schemeClr val="dk2"/>
              </a:solidFill>
            </a:endParaRPr>
          </a:p>
          <a:p>
            <a:pPr indent="0" lvl="0" marL="914400" rtl="0" algn="l">
              <a:spcBef>
                <a:spcPts val="0"/>
              </a:spcBef>
              <a:spcAft>
                <a:spcPts val="0"/>
              </a:spcAft>
              <a:buNone/>
            </a:pPr>
            <a:r>
              <a:rPr lang="en" sz="1600">
                <a:solidFill>
                  <a:schemeClr val="dk2"/>
                </a:solidFill>
              </a:rPr>
              <a:t> </a:t>
            </a:r>
            <a:endParaRPr sz="1600">
              <a:solidFill>
                <a:schemeClr val="dk2"/>
              </a:solidFill>
            </a:endParaRPr>
          </a:p>
          <a:p>
            <a:pPr indent="0" lvl="0" marL="0" rtl="0" algn="l">
              <a:spcBef>
                <a:spcPts val="0"/>
              </a:spcBef>
              <a:spcAft>
                <a:spcPts val="0"/>
              </a:spcAft>
              <a:buNone/>
            </a:pPr>
            <a:r>
              <a:rPr b="1" lang="en" sz="1600">
                <a:solidFill>
                  <a:schemeClr val="dk2"/>
                </a:solidFill>
              </a:rPr>
              <a:t>Black Box Attack: </a:t>
            </a:r>
            <a:endParaRPr b="1"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Gaussian Blur </a:t>
            </a:r>
            <a:endParaRPr sz="1600">
              <a:solidFill>
                <a:schemeClr val="dk2"/>
              </a:solidFill>
            </a:endParaRPr>
          </a:p>
          <a:p>
            <a:pPr indent="-330200" lvl="1" marL="914400" rtl="0" algn="l">
              <a:spcBef>
                <a:spcPts val="0"/>
              </a:spcBef>
              <a:spcAft>
                <a:spcPts val="0"/>
              </a:spcAft>
              <a:buClr>
                <a:schemeClr val="dk2"/>
              </a:buClr>
              <a:buSzPts val="1600"/>
              <a:buChar char="-"/>
            </a:pPr>
            <a:r>
              <a:rPr lang="en" sz="1600">
                <a:solidFill>
                  <a:schemeClr val="dk2"/>
                </a:solidFill>
              </a:rPr>
              <a:t>mimics real world scenario -&gt; out of focus images </a:t>
            </a:r>
            <a:endParaRPr sz="1600">
              <a:solidFill>
                <a:schemeClr val="dk2"/>
              </a:solidFill>
            </a:endParaRPr>
          </a:p>
          <a:p>
            <a:pPr indent="0" lvl="0" marL="1371600" rtl="0" algn="l">
              <a:spcBef>
                <a:spcPts val="0"/>
              </a:spcBef>
              <a:spcAft>
                <a:spcPts val="0"/>
              </a:spcAft>
              <a:buNone/>
            </a:pPr>
            <a:r>
              <a:t/>
            </a:r>
            <a:endParaRPr sz="1600">
              <a:solidFill>
                <a:schemeClr val="dk2"/>
              </a:solidFill>
            </a:endParaRPr>
          </a:p>
        </p:txBody>
      </p:sp>
      <p:pic>
        <p:nvPicPr>
          <p:cNvPr id="81" name="Google Shape;81;p16"/>
          <p:cNvPicPr preferRelativeResize="0"/>
          <p:nvPr/>
        </p:nvPicPr>
        <p:blipFill rotWithShape="1">
          <a:blip r:embed="rId3">
            <a:alphaModFix/>
          </a:blip>
          <a:srcRect b="864" l="3992" r="3585" t="7181"/>
          <a:stretch/>
        </p:blipFill>
        <p:spPr>
          <a:xfrm>
            <a:off x="7586675" y="1986425"/>
            <a:ext cx="1358950" cy="1399259"/>
          </a:xfrm>
          <a:prstGeom prst="rect">
            <a:avLst/>
          </a:prstGeom>
          <a:noFill/>
          <a:ln>
            <a:noFill/>
          </a:ln>
        </p:spPr>
      </p:pic>
      <p:pic>
        <p:nvPicPr>
          <p:cNvPr id="82" name="Google Shape;82;p16"/>
          <p:cNvPicPr preferRelativeResize="0"/>
          <p:nvPr/>
        </p:nvPicPr>
        <p:blipFill rotWithShape="1">
          <a:blip r:embed="rId4">
            <a:alphaModFix/>
          </a:blip>
          <a:srcRect b="4037" l="4109" r="3750" t="4613"/>
          <a:stretch/>
        </p:blipFill>
        <p:spPr>
          <a:xfrm>
            <a:off x="5925600" y="1963525"/>
            <a:ext cx="1358950" cy="1394200"/>
          </a:xfrm>
          <a:prstGeom prst="rect">
            <a:avLst/>
          </a:prstGeom>
          <a:noFill/>
          <a:ln>
            <a:noFill/>
          </a:ln>
        </p:spPr>
      </p:pic>
      <p:pic>
        <p:nvPicPr>
          <p:cNvPr id="83" name="Google Shape;83;p16"/>
          <p:cNvPicPr preferRelativeResize="0"/>
          <p:nvPr/>
        </p:nvPicPr>
        <p:blipFill rotWithShape="1">
          <a:blip r:embed="rId5">
            <a:alphaModFix/>
          </a:blip>
          <a:srcRect b="3479" l="4232" r="3345" t="5907"/>
          <a:stretch/>
        </p:blipFill>
        <p:spPr>
          <a:xfrm>
            <a:off x="6809700" y="3713072"/>
            <a:ext cx="1358950" cy="1378853"/>
          </a:xfrm>
          <a:prstGeom prst="rect">
            <a:avLst/>
          </a:prstGeom>
          <a:noFill/>
          <a:ln>
            <a:noFill/>
          </a:ln>
        </p:spPr>
      </p:pic>
      <p:pic>
        <p:nvPicPr>
          <p:cNvPr id="84" name="Google Shape;84;p16"/>
          <p:cNvPicPr preferRelativeResize="0"/>
          <p:nvPr/>
        </p:nvPicPr>
        <p:blipFill rotWithShape="1">
          <a:blip r:embed="rId6">
            <a:alphaModFix/>
          </a:blip>
          <a:srcRect b="4664" l="3722" r="4374" t="3693"/>
          <a:stretch/>
        </p:blipFill>
        <p:spPr>
          <a:xfrm>
            <a:off x="6888700" y="294500"/>
            <a:ext cx="1358950" cy="1402274"/>
          </a:xfrm>
          <a:prstGeom prst="rect">
            <a:avLst/>
          </a:prstGeom>
          <a:noFill/>
          <a:ln>
            <a:noFill/>
          </a:ln>
        </p:spPr>
      </p:pic>
      <p:sp>
        <p:nvSpPr>
          <p:cNvPr id="85" name="Google Shape;85;p16"/>
          <p:cNvSpPr txBox="1"/>
          <p:nvPr/>
        </p:nvSpPr>
        <p:spPr>
          <a:xfrm>
            <a:off x="6765850" y="-59375"/>
            <a:ext cx="1759200" cy="4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rPr>
              <a:t>Original Image</a:t>
            </a:r>
            <a:endParaRPr sz="1600">
              <a:solidFill>
                <a:schemeClr val="dk2"/>
              </a:solidFill>
            </a:endParaRPr>
          </a:p>
        </p:txBody>
      </p:sp>
      <p:sp>
        <p:nvSpPr>
          <p:cNvPr id="86" name="Google Shape;86;p16"/>
          <p:cNvSpPr txBox="1"/>
          <p:nvPr/>
        </p:nvSpPr>
        <p:spPr>
          <a:xfrm>
            <a:off x="5864138" y="1646375"/>
            <a:ext cx="1759200" cy="4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rPr>
              <a:t>FGSM</a:t>
            </a:r>
            <a:endParaRPr sz="1600">
              <a:solidFill>
                <a:schemeClr val="dk2"/>
              </a:solidFill>
            </a:endParaRPr>
          </a:p>
        </p:txBody>
      </p:sp>
      <p:sp>
        <p:nvSpPr>
          <p:cNvPr id="87" name="Google Shape;87;p16"/>
          <p:cNvSpPr txBox="1"/>
          <p:nvPr/>
        </p:nvSpPr>
        <p:spPr>
          <a:xfrm>
            <a:off x="8375822" y="1619725"/>
            <a:ext cx="1293000" cy="4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rPr>
              <a:t>PGD</a:t>
            </a:r>
            <a:endParaRPr sz="1600">
              <a:solidFill>
                <a:schemeClr val="dk2"/>
              </a:solidFill>
            </a:endParaRPr>
          </a:p>
        </p:txBody>
      </p:sp>
      <p:sp>
        <p:nvSpPr>
          <p:cNvPr id="88" name="Google Shape;88;p16"/>
          <p:cNvSpPr txBox="1"/>
          <p:nvPr/>
        </p:nvSpPr>
        <p:spPr>
          <a:xfrm>
            <a:off x="6728613" y="3352125"/>
            <a:ext cx="1759200" cy="4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rPr>
              <a:t>Gaussian Blur</a:t>
            </a:r>
            <a:r>
              <a:rPr lang="en" sz="1600">
                <a:solidFill>
                  <a:schemeClr val="dk2"/>
                </a:solidFill>
              </a:rPr>
              <a:t> </a:t>
            </a:r>
            <a:endParaRPr sz="1600">
              <a:solidFill>
                <a:schemeClr val="dk2"/>
              </a:solidFill>
            </a:endParaRPr>
          </a:p>
          <a:p>
            <a:pPr indent="0" lvl="0" marL="0" rtl="0" algn="l">
              <a:spcBef>
                <a:spcPts val="0"/>
              </a:spcBef>
              <a:spcAft>
                <a:spcPts val="0"/>
              </a:spcAft>
              <a:buNone/>
            </a:pPr>
            <a:r>
              <a:t/>
            </a:r>
            <a:endParaRPr b="1" sz="16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92" name="Shape 92"/>
        <p:cNvGrpSpPr/>
        <p:nvPr/>
      </p:nvGrpSpPr>
      <p:grpSpPr>
        <a:xfrm>
          <a:off x="0" y="0"/>
          <a:ext cx="0" cy="0"/>
          <a:chOff x="0" y="0"/>
          <a:chExt cx="0" cy="0"/>
        </a:xfrm>
      </p:grpSpPr>
      <p:sp>
        <p:nvSpPr>
          <p:cNvPr id="93" name="Google Shape;93;p17"/>
          <p:cNvSpPr txBox="1"/>
          <p:nvPr>
            <p:ph type="title"/>
          </p:nvPr>
        </p:nvSpPr>
        <p:spPr>
          <a:xfrm>
            <a:off x="311700" y="201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274E13"/>
                </a:solidFill>
              </a:rPr>
              <a:t>Our Approach</a:t>
            </a:r>
            <a:endParaRPr b="1" sz="2820">
              <a:solidFill>
                <a:srgbClr val="274E13"/>
              </a:solidFill>
            </a:endParaRPr>
          </a:p>
        </p:txBody>
      </p:sp>
      <p:pic>
        <p:nvPicPr>
          <p:cNvPr id="94" name="Google Shape;94;p17"/>
          <p:cNvPicPr preferRelativeResize="0"/>
          <p:nvPr/>
        </p:nvPicPr>
        <p:blipFill rotWithShape="1">
          <a:blip r:embed="rId3">
            <a:alphaModFix/>
          </a:blip>
          <a:srcRect b="50057" l="0" r="0" t="0"/>
          <a:stretch/>
        </p:blipFill>
        <p:spPr>
          <a:xfrm>
            <a:off x="6834900" y="6329300"/>
            <a:ext cx="1820949" cy="621449"/>
          </a:xfrm>
          <a:prstGeom prst="rect">
            <a:avLst/>
          </a:prstGeom>
          <a:noFill/>
          <a:ln>
            <a:noFill/>
          </a:ln>
        </p:spPr>
      </p:pic>
      <p:pic>
        <p:nvPicPr>
          <p:cNvPr id="95" name="Google Shape;95;p17"/>
          <p:cNvPicPr preferRelativeResize="0"/>
          <p:nvPr/>
        </p:nvPicPr>
        <p:blipFill>
          <a:blip r:embed="rId4">
            <a:alphaModFix/>
          </a:blip>
          <a:stretch>
            <a:fillRect/>
          </a:stretch>
        </p:blipFill>
        <p:spPr>
          <a:xfrm>
            <a:off x="5810125" y="4470200"/>
            <a:ext cx="605738" cy="572700"/>
          </a:xfrm>
          <a:prstGeom prst="rect">
            <a:avLst/>
          </a:prstGeom>
          <a:noFill/>
          <a:ln>
            <a:noFill/>
          </a:ln>
        </p:spPr>
      </p:pic>
      <p:sp>
        <p:nvSpPr>
          <p:cNvPr id="96" name="Google Shape;96;p17"/>
          <p:cNvSpPr/>
          <p:nvPr/>
        </p:nvSpPr>
        <p:spPr>
          <a:xfrm>
            <a:off x="6613525" y="4632450"/>
            <a:ext cx="444300" cy="17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 name="Google Shape;97;p17"/>
          <p:cNvSpPr txBox="1"/>
          <p:nvPr/>
        </p:nvSpPr>
        <p:spPr>
          <a:xfrm>
            <a:off x="438700" y="959650"/>
            <a:ext cx="8102100" cy="1625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Our approach was to experiment with image manipulation </a:t>
            </a:r>
            <a:r>
              <a:rPr lang="en" sz="1800">
                <a:solidFill>
                  <a:schemeClr val="dk2"/>
                </a:solidFill>
              </a:rPr>
              <a:t>techniques</a:t>
            </a:r>
            <a:r>
              <a:rPr lang="en" sz="1800">
                <a:solidFill>
                  <a:schemeClr val="dk2"/>
                </a:solidFill>
              </a:rPr>
              <a:t> to observe the change in misclassification from a perturbed dataset</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Some of these processing techniques included utilizing canny edge maps, depth maps, contrast/light enhancement, de-blurring, de-noising </a:t>
            </a:r>
            <a:endParaRPr sz="1800">
              <a:solidFill>
                <a:schemeClr val="dk2"/>
              </a:solidFill>
            </a:endParaRPr>
          </a:p>
          <a:p>
            <a:pPr indent="0" lvl="0" marL="914400" rtl="0" algn="l">
              <a:spcBef>
                <a:spcPts val="0"/>
              </a:spcBef>
              <a:spcAft>
                <a:spcPts val="0"/>
              </a:spcAft>
              <a:buNone/>
            </a:pPr>
            <a:r>
              <a:t/>
            </a:r>
            <a:endParaRPr sz="1800">
              <a:solidFill>
                <a:schemeClr val="dk2"/>
              </a:solidFill>
              <a:highlight>
                <a:schemeClr val="accent6"/>
              </a:highlight>
            </a:endParaRPr>
          </a:p>
          <a:p>
            <a:pPr indent="-342900" lvl="0" marL="457200" rtl="0" algn="l">
              <a:spcBef>
                <a:spcPts val="0"/>
              </a:spcBef>
              <a:spcAft>
                <a:spcPts val="0"/>
              </a:spcAft>
              <a:buClr>
                <a:schemeClr val="dk2"/>
              </a:buClr>
              <a:buSzPts val="1800"/>
              <a:buChar char="●"/>
            </a:pPr>
            <a:r>
              <a:rPr lang="en" sz="1800">
                <a:solidFill>
                  <a:schemeClr val="dk2"/>
                </a:solidFill>
              </a:rPr>
              <a:t>We tried 3 methods:</a:t>
            </a:r>
            <a:endParaRPr sz="1800">
              <a:solidFill>
                <a:schemeClr val="dk2"/>
              </a:solidFill>
            </a:endParaRPr>
          </a:p>
          <a:p>
            <a:pPr indent="-342900" lvl="0" marL="1371600" rtl="0" algn="l">
              <a:spcBef>
                <a:spcPts val="0"/>
              </a:spcBef>
              <a:spcAft>
                <a:spcPts val="0"/>
              </a:spcAft>
              <a:buClr>
                <a:schemeClr val="dk2"/>
              </a:buClr>
              <a:buSzPts val="1800"/>
              <a:buAutoNum type="arabicPeriod"/>
            </a:pPr>
            <a:r>
              <a:rPr lang="en" sz="1800">
                <a:solidFill>
                  <a:schemeClr val="dk2"/>
                </a:solidFill>
              </a:rPr>
              <a:t>Concatenating canny edge maps to the input data and then passing it through our trained model</a:t>
            </a:r>
            <a:endParaRPr sz="1800">
              <a:solidFill>
                <a:schemeClr val="dk2"/>
              </a:solidFill>
            </a:endParaRPr>
          </a:p>
          <a:p>
            <a:pPr indent="-342900" lvl="0" marL="1371600" rtl="0" algn="l">
              <a:spcBef>
                <a:spcPts val="0"/>
              </a:spcBef>
              <a:spcAft>
                <a:spcPts val="0"/>
              </a:spcAft>
              <a:buClr>
                <a:schemeClr val="dk2"/>
              </a:buClr>
              <a:buSzPts val="1800"/>
              <a:buAutoNum type="arabicPeriod"/>
            </a:pPr>
            <a:r>
              <a:rPr lang="en" sz="1800">
                <a:solidFill>
                  <a:schemeClr val="dk2"/>
                </a:solidFill>
              </a:rPr>
              <a:t>Using different image processing techniques on the perturbed data and then running inference</a:t>
            </a:r>
            <a:endParaRPr sz="1800">
              <a:solidFill>
                <a:schemeClr val="dk2"/>
              </a:solidFill>
            </a:endParaRPr>
          </a:p>
          <a:p>
            <a:pPr indent="-342900" lvl="0" marL="1371600" rtl="0" algn="l">
              <a:spcBef>
                <a:spcPts val="0"/>
              </a:spcBef>
              <a:spcAft>
                <a:spcPts val="0"/>
              </a:spcAft>
              <a:buClr>
                <a:schemeClr val="dk2"/>
              </a:buClr>
              <a:buSzPts val="1800"/>
              <a:buAutoNum type="arabicPeriod"/>
            </a:pPr>
            <a:r>
              <a:rPr lang="en" sz="1800">
                <a:solidFill>
                  <a:schemeClr val="dk2"/>
                </a:solidFill>
              </a:rPr>
              <a:t>Ensembling separate classifiers/sub-neural </a:t>
            </a:r>
            <a:r>
              <a:rPr lang="en" sz="1800">
                <a:solidFill>
                  <a:schemeClr val="dk2"/>
                </a:solidFill>
              </a:rPr>
              <a:t>networks</a:t>
            </a:r>
            <a:r>
              <a:rPr lang="en" sz="1800">
                <a:solidFill>
                  <a:schemeClr val="dk2"/>
                </a:solidFill>
              </a:rPr>
              <a:t> </a:t>
            </a:r>
            <a:endParaRPr sz="1800">
              <a:solidFill>
                <a:schemeClr val="dk2"/>
              </a:solidFill>
            </a:endParaRPr>
          </a:p>
          <a:p>
            <a:pPr indent="0" lvl="0" marL="0" rtl="0" algn="l">
              <a:spcBef>
                <a:spcPts val="0"/>
              </a:spcBef>
              <a:spcAft>
                <a:spcPts val="0"/>
              </a:spcAft>
              <a:buNone/>
            </a:pPr>
            <a:r>
              <a:t/>
            </a:r>
            <a:endParaRPr sz="1800">
              <a:solidFill>
                <a:schemeClr val="dk2"/>
              </a:solidFill>
              <a:highlight>
                <a:schemeClr val="accent6"/>
              </a:highlight>
            </a:endParaRPr>
          </a:p>
          <a:p>
            <a:pPr indent="0" lvl="0" marL="457200" rtl="0" algn="l">
              <a:spcBef>
                <a:spcPts val="0"/>
              </a:spcBef>
              <a:spcAft>
                <a:spcPts val="0"/>
              </a:spcAft>
              <a:buNone/>
            </a:pPr>
            <a:r>
              <a:t/>
            </a:r>
            <a:endParaRPr sz="1800">
              <a:solidFill>
                <a:schemeClr val="dk2"/>
              </a:solidFill>
            </a:endParaRPr>
          </a:p>
        </p:txBody>
      </p:sp>
      <p:pic>
        <p:nvPicPr>
          <p:cNvPr id="98" name="Google Shape;98;p17"/>
          <p:cNvPicPr preferRelativeResize="0"/>
          <p:nvPr/>
        </p:nvPicPr>
        <p:blipFill>
          <a:blip r:embed="rId5">
            <a:alphaModFix/>
          </a:blip>
          <a:stretch>
            <a:fillRect/>
          </a:stretch>
        </p:blipFill>
        <p:spPr>
          <a:xfrm>
            <a:off x="4973225" y="4360300"/>
            <a:ext cx="4029300" cy="1179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274E13"/>
                </a:solidFill>
              </a:rPr>
              <a:t>Experiment Framework</a:t>
            </a:r>
            <a:endParaRPr b="1" sz="2820">
              <a:solidFill>
                <a:srgbClr val="274E13"/>
              </a:solidFill>
            </a:endParaRPr>
          </a:p>
        </p:txBody>
      </p:sp>
      <p:sp>
        <p:nvSpPr>
          <p:cNvPr id="104" name="Google Shape;104;p18"/>
          <p:cNvSpPr txBox="1"/>
          <p:nvPr>
            <p:ph idx="1" type="body"/>
          </p:nvPr>
        </p:nvSpPr>
        <p:spPr>
          <a:xfrm>
            <a:off x="311700" y="1152475"/>
            <a:ext cx="8520600" cy="3416400"/>
          </a:xfrm>
          <a:prstGeom prst="rect">
            <a:avLst/>
          </a:prstGeom>
          <a:ln>
            <a:noFill/>
          </a:ln>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Fine-tune existing pre-trained image classifier models on traffic sign dataset</a:t>
            </a:r>
            <a:endParaRPr/>
          </a:p>
          <a:p>
            <a:pPr indent="-342900" lvl="0" marL="457200" rtl="0" algn="l">
              <a:spcBef>
                <a:spcPts val="0"/>
              </a:spcBef>
              <a:spcAft>
                <a:spcPts val="0"/>
              </a:spcAft>
              <a:buSzPts val="1800"/>
              <a:buChar char="●"/>
            </a:pPr>
            <a:r>
              <a:rPr lang="en"/>
              <a:t>Perform adversarial perturbations to dataset and measure degradation of model efficacy</a:t>
            </a:r>
            <a:endParaRPr/>
          </a:p>
          <a:p>
            <a:pPr indent="-342900" lvl="0" marL="457200" rtl="0" algn="l">
              <a:spcBef>
                <a:spcPts val="0"/>
              </a:spcBef>
              <a:spcAft>
                <a:spcPts val="0"/>
              </a:spcAft>
              <a:buSzPts val="1800"/>
              <a:buChar char="●"/>
            </a:pPr>
            <a:r>
              <a:rPr lang="en"/>
              <a:t>Tried </a:t>
            </a:r>
            <a:r>
              <a:rPr lang="en"/>
              <a:t>mitigation</a:t>
            </a:r>
            <a:r>
              <a:rPr lang="en"/>
              <a:t> technique</a:t>
            </a:r>
            <a:endParaRPr/>
          </a:p>
          <a:p>
            <a:pPr indent="-317500" lvl="1" marL="914400" rtl="0" algn="l">
              <a:spcBef>
                <a:spcPts val="0"/>
              </a:spcBef>
              <a:spcAft>
                <a:spcPts val="0"/>
              </a:spcAft>
              <a:buSzPts val="1400"/>
              <a:buChar char="○"/>
            </a:pPr>
            <a:r>
              <a:rPr lang="en"/>
              <a:t>Concatenating Canny Edge image to original image</a:t>
            </a:r>
            <a:endParaRPr/>
          </a:p>
          <a:p>
            <a:pPr indent="-317500" lvl="1" marL="914400" rtl="0" algn="l">
              <a:spcBef>
                <a:spcPts val="0"/>
              </a:spcBef>
              <a:spcAft>
                <a:spcPts val="0"/>
              </a:spcAft>
              <a:buSzPts val="1400"/>
              <a:buChar char="○"/>
            </a:pPr>
            <a:r>
              <a:rPr lang="en"/>
              <a:t>Unblurring/denoising image (MPRNet), contrast enhancement, K-means clustering, based on the color similarity</a:t>
            </a:r>
            <a:endParaRPr/>
          </a:p>
          <a:p>
            <a:pPr indent="-317500" lvl="1" marL="914400" rtl="0" algn="l">
              <a:spcBef>
                <a:spcPts val="0"/>
              </a:spcBef>
              <a:spcAft>
                <a:spcPts val="0"/>
              </a:spcAft>
              <a:buSzPts val="1400"/>
              <a:buChar char="○"/>
            </a:pPr>
            <a:r>
              <a:rPr lang="en"/>
              <a:t>Ensembling and stacking models to get more robust </a:t>
            </a:r>
            <a:r>
              <a:rPr lang="en"/>
              <a:t>classification</a:t>
            </a:r>
            <a:endParaRPr/>
          </a:p>
          <a:p>
            <a:pPr indent="-342900" lvl="0" marL="457200" rtl="0" algn="l">
              <a:spcBef>
                <a:spcPts val="0"/>
              </a:spcBef>
              <a:spcAft>
                <a:spcPts val="0"/>
              </a:spcAft>
              <a:buSzPts val="1800"/>
              <a:buChar char="●"/>
            </a:pPr>
            <a:r>
              <a:rPr lang="en"/>
              <a:t>Use F1-score and accuracy to track the performance across experiments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134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274E13"/>
                </a:solidFill>
              </a:rPr>
              <a:t>Training</a:t>
            </a:r>
            <a:endParaRPr b="1" sz="2820">
              <a:solidFill>
                <a:srgbClr val="274E13"/>
              </a:solidFill>
            </a:endParaRPr>
          </a:p>
        </p:txBody>
      </p:sp>
      <p:sp>
        <p:nvSpPr>
          <p:cNvPr id="110" name="Google Shape;110;p19"/>
          <p:cNvSpPr txBox="1"/>
          <p:nvPr/>
        </p:nvSpPr>
        <p:spPr>
          <a:xfrm>
            <a:off x="178725" y="707350"/>
            <a:ext cx="8626500" cy="1113000"/>
          </a:xfrm>
          <a:prstGeom prst="rect">
            <a:avLst/>
          </a:prstGeom>
          <a:noFill/>
          <a:ln>
            <a:noFill/>
          </a:ln>
        </p:spPr>
        <p:txBody>
          <a:bodyPr anchorCtr="0" anchor="t" bIns="91425" lIns="91425" spcFirstLastPara="1" rIns="91425" wrap="square" tIns="91425">
            <a:noAutofit/>
          </a:bodyPr>
          <a:lstStyle/>
          <a:p>
            <a:pPr indent="-312148" lvl="0" marL="457200" rtl="0" algn="l">
              <a:lnSpc>
                <a:spcPct val="115000"/>
              </a:lnSpc>
              <a:spcBef>
                <a:spcPts val="0"/>
              </a:spcBef>
              <a:spcAft>
                <a:spcPts val="0"/>
              </a:spcAft>
              <a:buClr>
                <a:schemeClr val="dk1"/>
              </a:buClr>
              <a:buSzPts val="1316"/>
              <a:buChar char="●"/>
            </a:pPr>
            <a:r>
              <a:rPr lang="en" sz="1315">
                <a:solidFill>
                  <a:schemeClr val="dk1"/>
                </a:solidFill>
              </a:rPr>
              <a:t>Base Models: ResNet50, InceptionNetV3, MobileNetV3</a:t>
            </a:r>
            <a:endParaRPr sz="1315">
              <a:solidFill>
                <a:schemeClr val="dk1"/>
              </a:solidFill>
            </a:endParaRPr>
          </a:p>
          <a:p>
            <a:pPr indent="-312148" lvl="1" marL="914400" rtl="0" algn="l">
              <a:lnSpc>
                <a:spcPct val="115000"/>
              </a:lnSpc>
              <a:spcBef>
                <a:spcPts val="0"/>
              </a:spcBef>
              <a:spcAft>
                <a:spcPts val="0"/>
              </a:spcAft>
              <a:buClr>
                <a:schemeClr val="dk1"/>
              </a:buClr>
              <a:buSzPts val="1316"/>
              <a:buChar char="○"/>
            </a:pPr>
            <a:r>
              <a:rPr lang="en" sz="1315">
                <a:solidFill>
                  <a:schemeClr val="dk1"/>
                </a:solidFill>
              </a:rPr>
              <a:t>ResNet50 fine-tuned ~ 76% test accuracy, 0.73 test F1-score</a:t>
            </a:r>
            <a:endParaRPr sz="1315">
              <a:solidFill>
                <a:schemeClr val="dk1"/>
              </a:solidFill>
            </a:endParaRPr>
          </a:p>
          <a:p>
            <a:pPr indent="-312148" lvl="1" marL="914400" rtl="0" algn="l">
              <a:lnSpc>
                <a:spcPct val="115000"/>
              </a:lnSpc>
              <a:spcBef>
                <a:spcPts val="0"/>
              </a:spcBef>
              <a:spcAft>
                <a:spcPts val="0"/>
              </a:spcAft>
              <a:buClr>
                <a:schemeClr val="dk1"/>
              </a:buClr>
              <a:buSzPts val="1316"/>
              <a:buChar char="○"/>
            </a:pPr>
            <a:r>
              <a:rPr lang="en" sz="1315">
                <a:solidFill>
                  <a:schemeClr val="dk1"/>
                </a:solidFill>
              </a:rPr>
              <a:t>InceptionV3 fine-tuned ~ 68% test accuracy, 0.70 test F1-score</a:t>
            </a:r>
            <a:endParaRPr sz="1315">
              <a:solidFill>
                <a:schemeClr val="dk1"/>
              </a:solidFill>
            </a:endParaRPr>
          </a:p>
          <a:p>
            <a:pPr indent="-312148" lvl="1" marL="914400" rtl="0" algn="l">
              <a:lnSpc>
                <a:spcPct val="115000"/>
              </a:lnSpc>
              <a:spcBef>
                <a:spcPts val="0"/>
              </a:spcBef>
              <a:spcAft>
                <a:spcPts val="0"/>
              </a:spcAft>
              <a:buClr>
                <a:schemeClr val="dk1"/>
              </a:buClr>
              <a:buSzPts val="1316"/>
              <a:buChar char="○"/>
            </a:pPr>
            <a:r>
              <a:rPr lang="en" sz="1315">
                <a:solidFill>
                  <a:schemeClr val="dk1"/>
                </a:solidFill>
              </a:rPr>
              <a:t>MobileNetV3 fine-tuned ~ 99.3% test accuracy, 0.99 F1-score</a:t>
            </a:r>
            <a:endParaRPr sz="300">
              <a:solidFill>
                <a:schemeClr val="dk2"/>
              </a:solidFill>
            </a:endParaRPr>
          </a:p>
        </p:txBody>
      </p:sp>
      <p:sp>
        <p:nvSpPr>
          <p:cNvPr id="111" name="Google Shape;111;p19"/>
          <p:cNvSpPr txBox="1"/>
          <p:nvPr/>
        </p:nvSpPr>
        <p:spPr>
          <a:xfrm>
            <a:off x="199200" y="1747075"/>
            <a:ext cx="8745600" cy="1113000"/>
          </a:xfrm>
          <a:prstGeom prst="rect">
            <a:avLst/>
          </a:prstGeom>
          <a:noFill/>
          <a:ln>
            <a:noFill/>
          </a:ln>
        </p:spPr>
        <p:txBody>
          <a:bodyPr anchorCtr="0" anchor="t" bIns="91425" lIns="91425" spcFirstLastPara="1" rIns="91425" wrap="square" tIns="91425">
            <a:noAutofit/>
          </a:bodyPr>
          <a:lstStyle/>
          <a:p>
            <a:pPr indent="-312148" lvl="0" marL="457200" rtl="0" algn="l">
              <a:lnSpc>
                <a:spcPct val="115000"/>
              </a:lnSpc>
              <a:spcBef>
                <a:spcPts val="0"/>
              </a:spcBef>
              <a:spcAft>
                <a:spcPts val="0"/>
              </a:spcAft>
              <a:buClr>
                <a:schemeClr val="dk1"/>
              </a:buClr>
              <a:buSzPts val="1316"/>
              <a:buChar char="●"/>
            </a:pPr>
            <a:r>
              <a:rPr lang="en" sz="1315">
                <a:solidFill>
                  <a:schemeClr val="dk1"/>
                </a:solidFill>
              </a:rPr>
              <a:t>Proceeding with MobileNetV3 as baseline fine-tuned model</a:t>
            </a:r>
            <a:endParaRPr sz="1315">
              <a:solidFill>
                <a:schemeClr val="dk1"/>
              </a:solidFill>
            </a:endParaRPr>
          </a:p>
          <a:p>
            <a:pPr indent="-312148" lvl="0" marL="457200" rtl="0" algn="l">
              <a:lnSpc>
                <a:spcPct val="115000"/>
              </a:lnSpc>
              <a:spcBef>
                <a:spcPts val="0"/>
              </a:spcBef>
              <a:spcAft>
                <a:spcPts val="0"/>
              </a:spcAft>
              <a:buClr>
                <a:schemeClr val="dk1"/>
              </a:buClr>
              <a:buSzPts val="1316"/>
              <a:buChar char="●"/>
            </a:pPr>
            <a:r>
              <a:rPr lang="en" sz="1315">
                <a:solidFill>
                  <a:schemeClr val="dk1"/>
                </a:solidFill>
              </a:rPr>
              <a:t>Apply adversarial perturbations with fixed parameters for control</a:t>
            </a:r>
            <a:endParaRPr sz="1315">
              <a:solidFill>
                <a:schemeClr val="dk1"/>
              </a:solidFill>
            </a:endParaRPr>
          </a:p>
          <a:p>
            <a:pPr indent="-312148" lvl="1" marL="914400" rtl="0" algn="l">
              <a:lnSpc>
                <a:spcPct val="115000"/>
              </a:lnSpc>
              <a:spcBef>
                <a:spcPts val="0"/>
              </a:spcBef>
              <a:spcAft>
                <a:spcPts val="0"/>
              </a:spcAft>
              <a:buClr>
                <a:schemeClr val="dk1"/>
              </a:buClr>
              <a:buSzPts val="1316"/>
              <a:buChar char="○"/>
            </a:pPr>
            <a:r>
              <a:rPr lang="en" sz="1315">
                <a:solidFill>
                  <a:schemeClr val="dk1"/>
                </a:solidFill>
              </a:rPr>
              <a:t>Gaussian Blur: kernel_size=5, sigma=2 ( severe blur from visual inspection)</a:t>
            </a:r>
            <a:endParaRPr sz="1315">
              <a:solidFill>
                <a:schemeClr val="dk1"/>
              </a:solidFill>
            </a:endParaRPr>
          </a:p>
          <a:p>
            <a:pPr indent="-312148" lvl="1" marL="914400" rtl="0" algn="l">
              <a:lnSpc>
                <a:spcPct val="115000"/>
              </a:lnSpc>
              <a:spcBef>
                <a:spcPts val="0"/>
              </a:spcBef>
              <a:spcAft>
                <a:spcPts val="0"/>
              </a:spcAft>
              <a:buClr>
                <a:schemeClr val="dk1"/>
              </a:buClr>
              <a:buSzPts val="1316"/>
              <a:buChar char="○"/>
            </a:pPr>
            <a:r>
              <a:rPr lang="en" sz="1315">
                <a:solidFill>
                  <a:schemeClr val="dk1"/>
                </a:solidFill>
              </a:rPr>
              <a:t>FGSM attack epsilon = 0.1, (1 iteration) (significant noise perturbation, additional noise would perturn image too much)</a:t>
            </a:r>
            <a:endParaRPr sz="1315">
              <a:solidFill>
                <a:schemeClr val="dk1"/>
              </a:solidFill>
            </a:endParaRPr>
          </a:p>
          <a:p>
            <a:pPr indent="-312148" lvl="1" marL="914400" rtl="0" algn="l">
              <a:lnSpc>
                <a:spcPct val="115000"/>
              </a:lnSpc>
              <a:spcBef>
                <a:spcPts val="0"/>
              </a:spcBef>
              <a:spcAft>
                <a:spcPts val="0"/>
              </a:spcAft>
              <a:buClr>
                <a:schemeClr val="dk1"/>
              </a:buClr>
              <a:buSzPts val="1316"/>
              <a:buChar char="○"/>
            </a:pPr>
            <a:r>
              <a:rPr lang="en" sz="1315">
                <a:solidFill>
                  <a:schemeClr val="dk1"/>
                </a:solidFill>
              </a:rPr>
              <a:t>PGD attack epsilon = 0.1, alpha= 0.04, num_iteration = 10 (less noise perturbation than FGSM, noise density between original unperturbed image and FGSM image)</a:t>
            </a:r>
            <a:endParaRPr sz="1315">
              <a:solidFill>
                <a:schemeClr val="dk1"/>
              </a:solidFill>
            </a:endParaRPr>
          </a:p>
          <a:p>
            <a:pPr indent="-247650" lvl="0" marL="457200" rtl="0" algn="l">
              <a:lnSpc>
                <a:spcPct val="115000"/>
              </a:lnSpc>
              <a:spcBef>
                <a:spcPts val="0"/>
              </a:spcBef>
              <a:spcAft>
                <a:spcPts val="0"/>
              </a:spcAft>
              <a:buClr>
                <a:schemeClr val="dk1"/>
              </a:buClr>
              <a:buSzPts val="300"/>
              <a:buChar char="●"/>
            </a:pPr>
            <a:r>
              <a:t/>
            </a:r>
            <a:endParaRPr sz="300">
              <a:solidFill>
                <a:schemeClr val="dk1"/>
              </a:solidFill>
            </a:endParaRPr>
          </a:p>
        </p:txBody>
      </p:sp>
      <p:sp>
        <p:nvSpPr>
          <p:cNvPr id="112" name="Google Shape;112;p19"/>
          <p:cNvSpPr txBox="1"/>
          <p:nvPr/>
        </p:nvSpPr>
        <p:spPr>
          <a:xfrm>
            <a:off x="178725" y="3432050"/>
            <a:ext cx="8799600" cy="18873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Char char="●"/>
            </a:pPr>
            <a:r>
              <a:rPr lang="en" sz="1300">
                <a:solidFill>
                  <a:schemeClr val="dk1"/>
                </a:solidFill>
              </a:rPr>
              <a:t>D</a:t>
            </a:r>
            <a:r>
              <a:rPr lang="en" sz="1300">
                <a:solidFill>
                  <a:schemeClr val="dk1"/>
                </a:solidFill>
              </a:rPr>
              <a:t>ecided to manually sort the classes for further inference using most readable images taken under reasonable light conditions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Selected classes are: </a:t>
            </a:r>
            <a:r>
              <a:rPr b="1" lang="en" sz="1300">
                <a:solidFill>
                  <a:schemeClr val="dk1"/>
                </a:solidFill>
              </a:rPr>
              <a:t>0,1,2,11,12,14,16,28,34,35,39 (3810 images)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Baseline test accuracies on the adversarial images using MobileNetV3 on the selected classes are</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Gaussian Blur: 89.61%</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FGSM attack: 67.14%</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PGD attack: 77.27%</a:t>
            </a:r>
            <a:endParaRPr sz="13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116" name="Shape 116"/>
        <p:cNvGrpSpPr/>
        <p:nvPr/>
      </p:nvGrpSpPr>
      <p:grpSpPr>
        <a:xfrm>
          <a:off x="0" y="0"/>
          <a:ext cx="0" cy="0"/>
          <a:chOff x="0" y="0"/>
          <a:chExt cx="0" cy="0"/>
        </a:xfrm>
      </p:grpSpPr>
      <p:sp>
        <p:nvSpPr>
          <p:cNvPr id="117" name="Google Shape;117;p20"/>
          <p:cNvSpPr txBox="1"/>
          <p:nvPr>
            <p:ph idx="1" type="body"/>
          </p:nvPr>
        </p:nvSpPr>
        <p:spPr>
          <a:xfrm>
            <a:off x="409650" y="891200"/>
            <a:ext cx="1291500" cy="435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275"/>
              <a:buNone/>
            </a:pPr>
            <a:r>
              <a:rPr b="1" lang="en" sz="1353">
                <a:solidFill>
                  <a:schemeClr val="dk1"/>
                </a:solidFill>
              </a:rPr>
              <a:t>MobileNetV3</a:t>
            </a:r>
            <a:r>
              <a:rPr lang="en" sz="1353">
                <a:solidFill>
                  <a:schemeClr val="dk1"/>
                </a:solidFill>
              </a:rPr>
              <a:t>:</a:t>
            </a:r>
            <a:endParaRPr sz="1050"/>
          </a:p>
        </p:txBody>
      </p:sp>
      <p:pic>
        <p:nvPicPr>
          <p:cNvPr id="118" name="Google Shape;118;p20"/>
          <p:cNvPicPr preferRelativeResize="0"/>
          <p:nvPr/>
        </p:nvPicPr>
        <p:blipFill rotWithShape="1">
          <a:blip r:embed="rId4">
            <a:alphaModFix/>
          </a:blip>
          <a:srcRect b="0" l="0" r="0" t="8784"/>
          <a:stretch/>
        </p:blipFill>
        <p:spPr>
          <a:xfrm>
            <a:off x="137450" y="3467776"/>
            <a:ext cx="2226445" cy="1421649"/>
          </a:xfrm>
          <a:prstGeom prst="rect">
            <a:avLst/>
          </a:prstGeom>
          <a:noFill/>
          <a:ln>
            <a:noFill/>
          </a:ln>
        </p:spPr>
      </p:pic>
      <p:pic>
        <p:nvPicPr>
          <p:cNvPr id="119" name="Google Shape;119;p20"/>
          <p:cNvPicPr preferRelativeResize="0"/>
          <p:nvPr/>
        </p:nvPicPr>
        <p:blipFill rotWithShape="1">
          <a:blip r:embed="rId5">
            <a:alphaModFix/>
          </a:blip>
          <a:srcRect b="0" l="0" r="7570" t="8784"/>
          <a:stretch/>
        </p:blipFill>
        <p:spPr>
          <a:xfrm>
            <a:off x="137450" y="1498297"/>
            <a:ext cx="2057913" cy="1421649"/>
          </a:xfrm>
          <a:prstGeom prst="rect">
            <a:avLst/>
          </a:prstGeom>
          <a:noFill/>
          <a:ln>
            <a:noFill/>
          </a:ln>
        </p:spPr>
      </p:pic>
      <p:sp>
        <p:nvSpPr>
          <p:cNvPr id="120" name="Google Shape;120;p20"/>
          <p:cNvSpPr txBox="1"/>
          <p:nvPr>
            <p:ph idx="1" type="body"/>
          </p:nvPr>
        </p:nvSpPr>
        <p:spPr>
          <a:xfrm>
            <a:off x="2551476" y="3162663"/>
            <a:ext cx="3399000" cy="435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Clr>
                <a:schemeClr val="dk1"/>
              </a:buClr>
              <a:buSzPts val="275"/>
              <a:buFont typeface="Arial"/>
              <a:buNone/>
            </a:pPr>
            <a:r>
              <a:rPr lang="en" sz="1100">
                <a:solidFill>
                  <a:schemeClr val="dk1"/>
                </a:solidFill>
              </a:rPr>
              <a:t>validation accuracy</a:t>
            </a:r>
            <a:endParaRPr sz="1900"/>
          </a:p>
        </p:txBody>
      </p:sp>
      <p:sp>
        <p:nvSpPr>
          <p:cNvPr id="121" name="Google Shape;121;p20"/>
          <p:cNvSpPr txBox="1"/>
          <p:nvPr>
            <p:ph type="title"/>
          </p:nvPr>
        </p:nvSpPr>
        <p:spPr>
          <a:xfrm>
            <a:off x="311700" y="137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274E13"/>
                </a:solidFill>
              </a:rPr>
              <a:t>Training and Validation Curves</a:t>
            </a:r>
            <a:endParaRPr b="1" sz="2820">
              <a:solidFill>
                <a:srgbClr val="274E13"/>
              </a:solidFill>
            </a:endParaRPr>
          </a:p>
        </p:txBody>
      </p:sp>
      <p:pic>
        <p:nvPicPr>
          <p:cNvPr id="122" name="Google Shape;122;p20"/>
          <p:cNvPicPr preferRelativeResize="0"/>
          <p:nvPr/>
        </p:nvPicPr>
        <p:blipFill rotWithShape="1">
          <a:blip r:embed="rId6">
            <a:alphaModFix/>
          </a:blip>
          <a:srcRect b="0" l="0" r="67290" t="0"/>
          <a:stretch/>
        </p:blipFill>
        <p:spPr>
          <a:xfrm>
            <a:off x="3484700" y="1506925"/>
            <a:ext cx="1379850" cy="1608250"/>
          </a:xfrm>
          <a:prstGeom prst="rect">
            <a:avLst/>
          </a:prstGeom>
          <a:noFill/>
          <a:ln>
            <a:noFill/>
          </a:ln>
        </p:spPr>
      </p:pic>
      <p:sp>
        <p:nvSpPr>
          <p:cNvPr id="123" name="Google Shape;123;p20"/>
          <p:cNvSpPr txBox="1"/>
          <p:nvPr/>
        </p:nvSpPr>
        <p:spPr>
          <a:xfrm>
            <a:off x="368850" y="1184163"/>
            <a:ext cx="3000000" cy="34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53">
                <a:solidFill>
                  <a:schemeClr val="dk1"/>
                </a:solidFill>
              </a:rPr>
              <a:t>training and validation loss</a:t>
            </a:r>
            <a:endParaRPr sz="750">
              <a:solidFill>
                <a:schemeClr val="dk2"/>
              </a:solidFill>
            </a:endParaRPr>
          </a:p>
        </p:txBody>
      </p:sp>
      <p:sp>
        <p:nvSpPr>
          <p:cNvPr id="124" name="Google Shape;124;p20"/>
          <p:cNvSpPr txBox="1"/>
          <p:nvPr>
            <p:ph idx="1" type="body"/>
          </p:nvPr>
        </p:nvSpPr>
        <p:spPr>
          <a:xfrm>
            <a:off x="3605225" y="891200"/>
            <a:ext cx="1291500" cy="435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275"/>
              <a:buNone/>
            </a:pPr>
            <a:r>
              <a:rPr b="1" lang="en" sz="1353">
                <a:solidFill>
                  <a:schemeClr val="dk1"/>
                </a:solidFill>
              </a:rPr>
              <a:t>ResNet50</a:t>
            </a:r>
            <a:r>
              <a:rPr lang="en" sz="1353">
                <a:solidFill>
                  <a:schemeClr val="dk1"/>
                </a:solidFill>
              </a:rPr>
              <a:t>:</a:t>
            </a:r>
            <a:endParaRPr sz="1050"/>
          </a:p>
        </p:txBody>
      </p:sp>
      <p:sp>
        <p:nvSpPr>
          <p:cNvPr id="125" name="Google Shape;125;p20"/>
          <p:cNvSpPr txBox="1"/>
          <p:nvPr/>
        </p:nvSpPr>
        <p:spPr>
          <a:xfrm>
            <a:off x="3402775" y="1164363"/>
            <a:ext cx="3000000" cy="34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53">
                <a:solidFill>
                  <a:schemeClr val="dk1"/>
                </a:solidFill>
              </a:rPr>
              <a:t>training and validation loss</a:t>
            </a:r>
            <a:endParaRPr sz="750">
              <a:solidFill>
                <a:schemeClr val="dk2"/>
              </a:solidFill>
            </a:endParaRPr>
          </a:p>
        </p:txBody>
      </p:sp>
      <p:pic>
        <p:nvPicPr>
          <p:cNvPr id="126" name="Google Shape;126;p20"/>
          <p:cNvPicPr preferRelativeResize="0"/>
          <p:nvPr/>
        </p:nvPicPr>
        <p:blipFill rotWithShape="1">
          <a:blip r:embed="rId6">
            <a:alphaModFix/>
          </a:blip>
          <a:srcRect b="0" l="66023" r="0" t="0"/>
          <a:stretch/>
        </p:blipFill>
        <p:spPr>
          <a:xfrm>
            <a:off x="3484700" y="3467775"/>
            <a:ext cx="1308399" cy="1468125"/>
          </a:xfrm>
          <a:prstGeom prst="rect">
            <a:avLst/>
          </a:prstGeom>
          <a:noFill/>
          <a:ln>
            <a:noFill/>
          </a:ln>
        </p:spPr>
      </p:pic>
      <p:sp>
        <p:nvSpPr>
          <p:cNvPr id="127" name="Google Shape;127;p20"/>
          <p:cNvSpPr txBox="1"/>
          <p:nvPr>
            <p:ph idx="1" type="body"/>
          </p:nvPr>
        </p:nvSpPr>
        <p:spPr>
          <a:xfrm>
            <a:off x="-282274" y="3162663"/>
            <a:ext cx="3399000" cy="435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Clr>
                <a:schemeClr val="dk1"/>
              </a:buClr>
              <a:buSzPts val="275"/>
              <a:buFont typeface="Arial"/>
              <a:buNone/>
            </a:pPr>
            <a:r>
              <a:rPr lang="en" sz="1100">
                <a:solidFill>
                  <a:schemeClr val="dk1"/>
                </a:solidFill>
              </a:rPr>
              <a:t>t</a:t>
            </a:r>
            <a:r>
              <a:rPr lang="en" sz="1100">
                <a:solidFill>
                  <a:schemeClr val="dk1"/>
                </a:solidFill>
              </a:rPr>
              <a:t>raining and validation accuracies</a:t>
            </a:r>
            <a:endParaRPr sz="1900"/>
          </a:p>
        </p:txBody>
      </p:sp>
      <p:sp>
        <p:nvSpPr>
          <p:cNvPr id="128" name="Google Shape;128;p20"/>
          <p:cNvSpPr txBox="1"/>
          <p:nvPr>
            <p:ph idx="1" type="body"/>
          </p:nvPr>
        </p:nvSpPr>
        <p:spPr>
          <a:xfrm>
            <a:off x="6436700" y="891200"/>
            <a:ext cx="1762500" cy="435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275"/>
              <a:buNone/>
            </a:pPr>
            <a:r>
              <a:rPr b="1" lang="en" sz="1353">
                <a:solidFill>
                  <a:schemeClr val="dk1"/>
                </a:solidFill>
              </a:rPr>
              <a:t>InceptionNetV3</a:t>
            </a:r>
            <a:r>
              <a:rPr lang="en" sz="1353">
                <a:solidFill>
                  <a:schemeClr val="dk1"/>
                </a:solidFill>
              </a:rPr>
              <a:t>:</a:t>
            </a:r>
            <a:endParaRPr sz="1050"/>
          </a:p>
        </p:txBody>
      </p:sp>
      <p:pic>
        <p:nvPicPr>
          <p:cNvPr id="129" name="Google Shape;129;p20"/>
          <p:cNvPicPr preferRelativeResize="0"/>
          <p:nvPr/>
        </p:nvPicPr>
        <p:blipFill>
          <a:blip r:embed="rId7">
            <a:alphaModFix/>
          </a:blip>
          <a:stretch>
            <a:fillRect/>
          </a:stretch>
        </p:blipFill>
        <p:spPr>
          <a:xfrm>
            <a:off x="6496075" y="1506932"/>
            <a:ext cx="1484675" cy="1487418"/>
          </a:xfrm>
          <a:prstGeom prst="rect">
            <a:avLst/>
          </a:prstGeom>
          <a:noFill/>
          <a:ln>
            <a:noFill/>
          </a:ln>
        </p:spPr>
      </p:pic>
      <p:sp>
        <p:nvSpPr>
          <p:cNvPr id="130" name="Google Shape;130;p20"/>
          <p:cNvSpPr txBox="1"/>
          <p:nvPr/>
        </p:nvSpPr>
        <p:spPr>
          <a:xfrm>
            <a:off x="6353025" y="1184163"/>
            <a:ext cx="3000000" cy="34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53">
                <a:solidFill>
                  <a:schemeClr val="dk1"/>
                </a:solidFill>
              </a:rPr>
              <a:t>training and validation loss</a:t>
            </a:r>
            <a:endParaRPr sz="750">
              <a:solidFill>
                <a:schemeClr val="dk2"/>
              </a:solidFill>
            </a:endParaRPr>
          </a:p>
        </p:txBody>
      </p:sp>
      <p:pic>
        <p:nvPicPr>
          <p:cNvPr id="131" name="Google Shape;131;p20"/>
          <p:cNvPicPr preferRelativeResize="0"/>
          <p:nvPr/>
        </p:nvPicPr>
        <p:blipFill>
          <a:blip r:embed="rId8">
            <a:alphaModFix/>
          </a:blip>
          <a:stretch>
            <a:fillRect/>
          </a:stretch>
        </p:blipFill>
        <p:spPr>
          <a:xfrm>
            <a:off x="6672200" y="3597673"/>
            <a:ext cx="1291500" cy="1399127"/>
          </a:xfrm>
          <a:prstGeom prst="rect">
            <a:avLst/>
          </a:prstGeom>
          <a:noFill/>
          <a:ln>
            <a:noFill/>
          </a:ln>
        </p:spPr>
      </p:pic>
      <p:sp>
        <p:nvSpPr>
          <p:cNvPr id="132" name="Google Shape;132;p20"/>
          <p:cNvSpPr txBox="1"/>
          <p:nvPr>
            <p:ph idx="1" type="body"/>
          </p:nvPr>
        </p:nvSpPr>
        <p:spPr>
          <a:xfrm>
            <a:off x="5618451" y="3162682"/>
            <a:ext cx="3399000" cy="435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Clr>
                <a:schemeClr val="dk1"/>
              </a:buClr>
              <a:buSzPts val="275"/>
              <a:buFont typeface="Arial"/>
              <a:buNone/>
            </a:pPr>
            <a:r>
              <a:rPr lang="en" sz="1100">
                <a:solidFill>
                  <a:schemeClr val="dk1"/>
                </a:solidFill>
              </a:rPr>
              <a:t>validation accuracy</a:t>
            </a:r>
            <a:endParaRPr sz="1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9EE"/>
        </a:solidFill>
      </p:bgPr>
    </p:bg>
    <p:spTree>
      <p:nvGrpSpPr>
        <p:cNvPr id="136" name="Shape 136"/>
        <p:cNvGrpSpPr/>
        <p:nvPr/>
      </p:nvGrpSpPr>
      <p:grpSpPr>
        <a:xfrm>
          <a:off x="0" y="0"/>
          <a:ext cx="0" cy="0"/>
          <a:chOff x="0" y="0"/>
          <a:chExt cx="0" cy="0"/>
        </a:xfrm>
      </p:grpSpPr>
      <p:sp>
        <p:nvSpPr>
          <p:cNvPr id="137" name="Google Shape;137;p21"/>
          <p:cNvSpPr txBox="1"/>
          <p:nvPr>
            <p:ph type="title"/>
          </p:nvPr>
        </p:nvSpPr>
        <p:spPr>
          <a:xfrm>
            <a:off x="311700" y="204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solidFill>
                  <a:srgbClr val="274E13"/>
                </a:solidFill>
              </a:rPr>
              <a:t>Solution Space </a:t>
            </a:r>
            <a:r>
              <a:rPr lang="en">
                <a:solidFill>
                  <a:schemeClr val="dk2"/>
                </a:solidFill>
              </a:rPr>
              <a:t>(</a:t>
            </a:r>
            <a:r>
              <a:rPr lang="en"/>
              <a:t>MobileNetV3</a:t>
            </a:r>
            <a:r>
              <a:rPr lang="en">
                <a:solidFill>
                  <a:schemeClr val="dk2"/>
                </a:solidFill>
              </a:rPr>
              <a:t>)</a:t>
            </a:r>
            <a:endParaRPr b="1">
              <a:solidFill>
                <a:srgbClr val="274E13"/>
              </a:solidFill>
            </a:endParaRPr>
          </a:p>
        </p:txBody>
      </p:sp>
      <p:sp>
        <p:nvSpPr>
          <p:cNvPr id="138" name="Google Shape;138;p21"/>
          <p:cNvSpPr txBox="1"/>
          <p:nvPr/>
        </p:nvSpPr>
        <p:spPr>
          <a:xfrm>
            <a:off x="424200" y="706450"/>
            <a:ext cx="8719800" cy="2230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Char char="●"/>
            </a:pPr>
            <a:r>
              <a:rPr lang="en" sz="1600">
                <a:solidFill>
                  <a:schemeClr val="dk2"/>
                </a:solidFill>
              </a:rPr>
              <a:t>Concatenate edge image and normal image before performing inference </a:t>
            </a:r>
            <a:endParaRPr sz="1600">
              <a:solidFill>
                <a:schemeClr val="dk2"/>
              </a:solidFill>
            </a:endParaRPr>
          </a:p>
          <a:p>
            <a:pPr indent="-330200" lvl="1" marL="914400" rtl="0" algn="l">
              <a:lnSpc>
                <a:spcPct val="115000"/>
              </a:lnSpc>
              <a:spcBef>
                <a:spcPts val="0"/>
              </a:spcBef>
              <a:spcAft>
                <a:spcPts val="0"/>
              </a:spcAft>
              <a:buClr>
                <a:schemeClr val="dk2"/>
              </a:buClr>
              <a:buSzPts val="1600"/>
              <a:buAutoNum type="alphaLcPeriod"/>
            </a:pPr>
            <a:r>
              <a:rPr lang="en" sz="1600">
                <a:solidFill>
                  <a:schemeClr val="dk2"/>
                </a:solidFill>
              </a:rPr>
              <a:t>Expand 3 channel image to 4 channel and pass through fine tuned model</a:t>
            </a:r>
            <a:endParaRPr sz="1600">
              <a:solidFill>
                <a:schemeClr val="dk2"/>
              </a:solidFill>
            </a:endParaRPr>
          </a:p>
          <a:p>
            <a:pPr indent="-330200" lvl="1" marL="914400" rtl="0" algn="l">
              <a:lnSpc>
                <a:spcPct val="115000"/>
              </a:lnSpc>
              <a:spcBef>
                <a:spcPts val="0"/>
              </a:spcBef>
              <a:spcAft>
                <a:spcPts val="0"/>
              </a:spcAft>
              <a:buClr>
                <a:schemeClr val="dk2"/>
              </a:buClr>
              <a:buSzPts val="1600"/>
              <a:buAutoNum type="alphaLcPeriod"/>
            </a:pPr>
            <a:r>
              <a:rPr lang="en" sz="1600">
                <a:solidFill>
                  <a:schemeClr val="dk2"/>
                </a:solidFill>
              </a:rPr>
              <a:t>See if model can’t already judge augmented inputs with its current weights</a:t>
            </a:r>
            <a:endParaRPr sz="1600">
              <a:solidFill>
                <a:schemeClr val="dk2"/>
              </a:solidFill>
            </a:endParaRPr>
          </a:p>
          <a:p>
            <a:pPr indent="0" lvl="0" marL="0" rtl="0" algn="l">
              <a:lnSpc>
                <a:spcPct val="115000"/>
              </a:lnSpc>
              <a:spcBef>
                <a:spcPts val="1200"/>
              </a:spcBef>
              <a:spcAft>
                <a:spcPts val="0"/>
              </a:spcAft>
              <a:buNone/>
            </a:pPr>
            <a:r>
              <a:t/>
            </a:r>
            <a:endParaRPr sz="3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Trained a simple CNN (one layer) to convert 4 channels into 3</a:t>
            </a:r>
            <a:endParaRPr sz="1600">
              <a:solidFill>
                <a:schemeClr val="dk2"/>
              </a:solidFill>
            </a:endParaRPr>
          </a:p>
          <a:p>
            <a:pPr indent="-330200" lvl="1" marL="914400" rtl="0" algn="l">
              <a:spcBef>
                <a:spcPts val="0"/>
              </a:spcBef>
              <a:spcAft>
                <a:spcPts val="0"/>
              </a:spcAft>
              <a:buClr>
                <a:schemeClr val="dk2"/>
              </a:buClr>
              <a:buSzPts val="1600"/>
              <a:buChar char="○"/>
            </a:pPr>
            <a:r>
              <a:rPr lang="en" sz="1600">
                <a:solidFill>
                  <a:schemeClr val="dk2"/>
                </a:solidFill>
              </a:rPr>
              <a:t>Used training data to create pairs of canny edge maps as the input, the original image as the label</a:t>
            </a:r>
            <a:endParaRPr sz="1600">
              <a:solidFill>
                <a:schemeClr val="dk2"/>
              </a:solidFill>
            </a:endParaRPr>
          </a:p>
          <a:p>
            <a:pPr indent="-330200" lvl="1" marL="914400" rtl="0" algn="l">
              <a:spcBef>
                <a:spcPts val="0"/>
              </a:spcBef>
              <a:spcAft>
                <a:spcPts val="0"/>
              </a:spcAft>
              <a:buClr>
                <a:schemeClr val="dk2"/>
              </a:buClr>
              <a:buSzPts val="1600"/>
              <a:buChar char="○"/>
            </a:pPr>
            <a:r>
              <a:rPr lang="en" sz="1600">
                <a:solidFill>
                  <a:schemeClr val="dk2"/>
                </a:solidFill>
              </a:rPr>
              <a:t>5 epochs, MSE Loss, LR = 0.001</a:t>
            </a:r>
            <a:endParaRPr sz="1600">
              <a:solidFill>
                <a:schemeClr val="dk2"/>
              </a:solidFill>
            </a:endParaRPr>
          </a:p>
          <a:p>
            <a:pPr indent="0" lvl="0" marL="0" rtl="0" algn="l">
              <a:lnSpc>
                <a:spcPct val="115000"/>
              </a:lnSpc>
              <a:spcBef>
                <a:spcPts val="0"/>
              </a:spcBef>
              <a:spcAft>
                <a:spcPts val="0"/>
              </a:spcAft>
              <a:buNone/>
            </a:pPr>
            <a:r>
              <a:t/>
            </a:r>
            <a:endParaRPr sz="1600">
              <a:solidFill>
                <a:schemeClr val="dk2"/>
              </a:solidFill>
            </a:endParaRPr>
          </a:p>
          <a:p>
            <a:pPr indent="0" lvl="0" marL="0" rtl="0" algn="l">
              <a:lnSpc>
                <a:spcPct val="115000"/>
              </a:lnSpc>
              <a:spcBef>
                <a:spcPts val="1200"/>
              </a:spcBef>
              <a:spcAft>
                <a:spcPts val="0"/>
              </a:spcAft>
              <a:buClr>
                <a:schemeClr val="dk1"/>
              </a:buClr>
              <a:buSzPts val="1100"/>
              <a:buFont typeface="Arial"/>
              <a:buNone/>
            </a:pPr>
            <a:r>
              <a:t/>
            </a:r>
            <a:endParaRPr sz="1600">
              <a:solidFill>
                <a:schemeClr val="dk2"/>
              </a:solidFill>
              <a:highlight>
                <a:schemeClr val="accent6"/>
              </a:highlight>
            </a:endParaRPr>
          </a:p>
          <a:p>
            <a:pPr indent="0" lvl="0" marL="457200" rtl="0" algn="l">
              <a:lnSpc>
                <a:spcPct val="115000"/>
              </a:lnSpc>
              <a:spcBef>
                <a:spcPts val="1200"/>
              </a:spcBef>
              <a:spcAft>
                <a:spcPts val="0"/>
              </a:spcAft>
              <a:buClr>
                <a:schemeClr val="dk1"/>
              </a:buClr>
              <a:buSzPts val="1100"/>
              <a:buFont typeface="Arial"/>
              <a:buNone/>
            </a:pPr>
            <a:r>
              <a:t/>
            </a:r>
            <a:endParaRPr sz="1600">
              <a:solidFill>
                <a:schemeClr val="dk2"/>
              </a:solidFill>
            </a:endParaRPr>
          </a:p>
          <a:p>
            <a:pPr indent="0" lvl="0" marL="0" rtl="0" algn="l">
              <a:spcBef>
                <a:spcPts val="1200"/>
              </a:spcBef>
              <a:spcAft>
                <a:spcPts val="0"/>
              </a:spcAft>
              <a:buNone/>
            </a:pPr>
            <a:r>
              <a:t/>
            </a:r>
            <a:endParaRPr sz="1600">
              <a:solidFill>
                <a:schemeClr val="dk2"/>
              </a:solidFill>
            </a:endParaRPr>
          </a:p>
        </p:txBody>
      </p:sp>
      <p:pic>
        <p:nvPicPr>
          <p:cNvPr id="139" name="Google Shape;139;p21"/>
          <p:cNvPicPr preferRelativeResize="0"/>
          <p:nvPr/>
        </p:nvPicPr>
        <p:blipFill>
          <a:blip r:embed="rId3">
            <a:alphaModFix/>
          </a:blip>
          <a:stretch>
            <a:fillRect/>
          </a:stretch>
        </p:blipFill>
        <p:spPr>
          <a:xfrm>
            <a:off x="4787500" y="2502919"/>
            <a:ext cx="2957799" cy="2304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